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485" r:id="rId2"/>
    <p:sldId id="613" r:id="rId3"/>
    <p:sldId id="618" r:id="rId4"/>
    <p:sldId id="609" r:id="rId5"/>
    <p:sldId id="619" r:id="rId6"/>
    <p:sldId id="620" r:id="rId7"/>
    <p:sldId id="625" r:id="rId8"/>
    <p:sldId id="607" r:id="rId9"/>
    <p:sldId id="606" r:id="rId10"/>
    <p:sldId id="596" r:id="rId11"/>
    <p:sldId id="598" r:id="rId12"/>
    <p:sldId id="610" r:id="rId13"/>
    <p:sldId id="603" r:id="rId14"/>
    <p:sldId id="611" r:id="rId15"/>
    <p:sldId id="604" r:id="rId16"/>
    <p:sldId id="605" r:id="rId17"/>
    <p:sldId id="599" r:id="rId18"/>
    <p:sldId id="600" r:id="rId19"/>
    <p:sldId id="597" r:id="rId20"/>
    <p:sldId id="595" r:id="rId21"/>
    <p:sldId id="614" r:id="rId22"/>
    <p:sldId id="591" r:id="rId23"/>
    <p:sldId id="602" r:id="rId24"/>
    <p:sldId id="61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01">
          <p15:clr>
            <a:srgbClr val="A4A3A4"/>
          </p15:clr>
        </p15:guide>
        <p15:guide id="2" pos="68">
          <p15:clr>
            <a:srgbClr val="A4A3A4"/>
          </p15:clr>
        </p15:guide>
        <p15:guide id="3" pos="569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rzysztof Sielewicz" initials="KS" lastIdx="1" clrIdx="0">
    <p:extLst>
      <p:ext uri="{19B8F6BF-5375-455C-9EA6-DF929625EA0E}">
        <p15:presenceInfo xmlns:p15="http://schemas.microsoft.com/office/powerpoint/2012/main" userId="d98fdd2fe5ed664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FF"/>
    <a:srgbClr val="9966FF"/>
    <a:srgbClr val="FF66FF"/>
    <a:srgbClr val="663300"/>
    <a:srgbClr val="FF33CC"/>
    <a:srgbClr val="FFCC66"/>
    <a:srgbClr val="FFFFCC"/>
    <a:srgbClr val="33CCCC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6" autoAdjust="0"/>
    <p:restoredTop sz="95871" autoAdjust="0"/>
  </p:normalViewPr>
  <p:slideViewPr>
    <p:cSldViewPr showGuides="1">
      <p:cViewPr varScale="1">
        <p:scale>
          <a:sx n="142" d="100"/>
          <a:sy n="142" d="100"/>
        </p:scale>
        <p:origin x="322" y="86"/>
      </p:cViewPr>
      <p:guideLst>
        <p:guide orient="horz" pos="4201"/>
        <p:guide pos="68"/>
        <p:guide pos="5692"/>
      </p:guideLst>
    </p:cSldViewPr>
  </p:slideViewPr>
  <p:outlineViewPr>
    <p:cViewPr>
      <p:scale>
        <a:sx n="33" d="100"/>
        <a:sy n="33" d="100"/>
      </p:scale>
      <p:origin x="0" y="1392"/>
    </p:cViewPr>
  </p:outlin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795023-7B5E-4822-B0D3-389E906AA38B}" type="datetimeFigureOut">
              <a:rPr lang="en-US" smtClean="0"/>
              <a:t>2/20/2019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F9A83-1426-475F-9C7D-E54EBD357D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89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811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855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765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88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9796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7886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76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291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27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9753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104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351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55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574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5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998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76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165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00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8F9A83-1426-475F-9C7D-E54EBD357DD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093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107950" y="6309200"/>
            <a:ext cx="8928100" cy="360250"/>
          </a:xfrm>
          <a:prstGeom prst="rect">
            <a:avLst/>
          </a:prstGeom>
          <a:noFill/>
        </p:spPr>
        <p:txBody>
          <a:bodyPr wrap="square" lIns="36000" tIns="36000" rIns="36000" bIns="3600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noProof="0" dirty="0">
                <a:solidFill>
                  <a:schemeClr val="tx2"/>
                </a:solidFill>
                <a:latin typeface="Calibri Light" panose="020F0302020204030204" pitchFamily="34" charset="0"/>
              </a:rPr>
              <a:t>Xilinx Radiation Test Consortium, February 20, 2019</a:t>
            </a:r>
          </a:p>
        </p:txBody>
      </p:sp>
    </p:spTree>
    <p:extLst>
      <p:ext uri="{BB962C8B-B14F-4D97-AF65-F5344CB8AC3E}">
        <p14:creationId xmlns:p14="http://schemas.microsoft.com/office/powerpoint/2010/main" val="2506924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35420" y="6597448"/>
            <a:ext cx="1368140" cy="1439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1200" b="1" noProof="0" dirty="0">
                <a:solidFill>
                  <a:srgbClr val="C00000"/>
                </a:solidFill>
                <a:latin typeface="Calibri Light" panose="020F0302020204030204" pitchFamily="34" charset="0"/>
              </a:rPr>
              <a:t>XRTC, Feb 20, 2019</a:t>
            </a:r>
            <a:endParaRPr lang="en-US" sz="1200" b="1" noProof="0" dirty="0">
              <a:solidFill>
                <a:srgbClr val="C00000"/>
              </a:solidFill>
            </a:endParaRPr>
          </a:p>
        </p:txBody>
      </p:sp>
      <p:cxnSp>
        <p:nvCxnSpPr>
          <p:cNvPr id="9" name="Straight Connector 8"/>
          <p:cNvCxnSpPr>
            <a:cxnSpLocks/>
            <a:stCxn id="3" idx="1"/>
          </p:cNvCxnSpPr>
          <p:nvPr userDrawn="1"/>
        </p:nvCxnSpPr>
        <p:spPr>
          <a:xfrm flipH="1">
            <a:off x="1403560" y="6674485"/>
            <a:ext cx="734502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 userDrawn="1"/>
        </p:nvSpPr>
        <p:spPr>
          <a:xfrm>
            <a:off x="8748580" y="6530485"/>
            <a:ext cx="360000" cy="288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pPr algn="ctr"/>
            <a:fld id="{5A66A5A2-A1A2-4C84-BB8D-1231440C4C59}" type="slidenum">
              <a:rPr lang="en-US" sz="1600" b="1" smtClean="0">
                <a:solidFill>
                  <a:schemeClr val="tx2"/>
                </a:solidFill>
              </a:rPr>
              <a:pPr algn="ctr"/>
              <a:t>‹#›</a:t>
            </a:fld>
            <a:endParaRPr lang="en-US" sz="1600" b="1" dirty="0">
              <a:solidFill>
                <a:schemeClr val="tx2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100" y="2709200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092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 userDrawn="1"/>
        </p:nvCxnSpPr>
        <p:spPr>
          <a:xfrm>
            <a:off x="107950" y="476590"/>
            <a:ext cx="8928100" cy="0"/>
          </a:xfrm>
          <a:prstGeom prst="line">
            <a:avLst/>
          </a:prstGeom>
          <a:ln w="28575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 userDrawn="1"/>
        </p:nvSpPr>
        <p:spPr>
          <a:xfrm>
            <a:off x="8748580" y="6530485"/>
            <a:ext cx="360000" cy="288000"/>
          </a:xfrm>
          <a:prstGeom prst="rect">
            <a:avLst/>
          </a:prstGeom>
          <a:noFill/>
        </p:spPr>
        <p:txBody>
          <a:bodyPr wrap="none" lIns="36000" tIns="36000" rIns="36000" bIns="36000" rtlCol="0" anchor="ctr" anchorCtr="0">
            <a:noAutofit/>
          </a:bodyPr>
          <a:lstStyle/>
          <a:p>
            <a:pPr algn="ctr"/>
            <a:fld id="{5A66A5A2-A1A2-4C84-BB8D-1231440C4C59}" type="slidenum">
              <a:rPr lang="en-US" sz="1600" b="1" smtClean="0">
                <a:solidFill>
                  <a:schemeClr val="tx2"/>
                </a:solidFill>
              </a:rPr>
              <a:pPr algn="ctr"/>
              <a:t>‹#›</a:t>
            </a:fld>
            <a:endParaRPr lang="en-US" sz="1600" b="1" dirty="0">
              <a:solidFill>
                <a:schemeClr val="tx2"/>
              </a:solidFill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11FEFE9D-45DA-49CA-A75C-543E5A667844}"/>
              </a:ext>
            </a:extLst>
          </p:cNvPr>
          <p:cNvSpPr txBox="1"/>
          <p:nvPr userDrawn="1"/>
        </p:nvSpPr>
        <p:spPr>
          <a:xfrm>
            <a:off x="35420" y="6597448"/>
            <a:ext cx="1368140" cy="1439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sz="1200" b="1" noProof="0" dirty="0">
                <a:solidFill>
                  <a:srgbClr val="C00000"/>
                </a:solidFill>
                <a:latin typeface="Calibri Light" panose="020F0302020204030204" pitchFamily="34" charset="0"/>
              </a:rPr>
              <a:t>XRTC, Feb 20, 2019</a:t>
            </a:r>
            <a:endParaRPr lang="en-US" sz="1200" b="1" noProof="0" dirty="0">
              <a:solidFill>
                <a:srgbClr val="C00000"/>
              </a:solidFill>
            </a:endParaRPr>
          </a:p>
        </p:txBody>
      </p:sp>
      <p:cxnSp>
        <p:nvCxnSpPr>
          <p:cNvPr id="10" name="Straight Connector 8">
            <a:extLst>
              <a:ext uri="{FF2B5EF4-FFF2-40B4-BE49-F238E27FC236}">
                <a16:creationId xmlns:a16="http://schemas.microsoft.com/office/drawing/2014/main" id="{A634F7DC-FA57-4BE3-AC78-EDF9345DC932}"/>
              </a:ext>
            </a:extLst>
          </p:cNvPr>
          <p:cNvCxnSpPr>
            <a:cxnSpLocks/>
          </p:cNvCxnSpPr>
          <p:nvPr userDrawn="1"/>
        </p:nvCxnSpPr>
        <p:spPr>
          <a:xfrm flipH="1">
            <a:off x="1403560" y="6674485"/>
            <a:ext cx="734502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4476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28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0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170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ds.cern.ch/record/264380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2132820"/>
            <a:ext cx="8928100" cy="151221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en-GB" sz="3000" b="1" dirty="0">
                <a:solidFill>
                  <a:schemeClr val="tx2"/>
                </a:solidFill>
                <a:latin typeface="Calibri Light" panose="020F0302020204030204" pitchFamily="34" charset="0"/>
              </a:rPr>
              <a:t>Methodology, experimental testing and results for evaluation of </a:t>
            </a:r>
            <a:r>
              <a:rPr lang="pl-PL" sz="30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</a:t>
            </a:r>
            <a:r>
              <a:rPr lang="en-GB" sz="3000" b="1" dirty="0">
                <a:solidFill>
                  <a:schemeClr val="tx2"/>
                </a:solidFill>
                <a:latin typeface="Calibri Light" panose="020F0302020204030204" pitchFamily="34" charset="0"/>
              </a:rPr>
              <a:t>Kintex-7 operation in radiation </a:t>
            </a:r>
            <a:r>
              <a:rPr lang="pl-PL" sz="3000" b="1" dirty="0">
                <a:solidFill>
                  <a:schemeClr val="tx2"/>
                </a:solidFill>
                <a:latin typeface="Calibri Light" panose="020F0302020204030204" pitchFamily="34" charset="0"/>
              </a:rPr>
              <a:t>environment</a:t>
            </a:r>
            <a:endParaRPr lang="en-US" sz="3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A5A8E6B1-2338-4AF9-8A58-2A128FA6B24C}"/>
              </a:ext>
            </a:extLst>
          </p:cNvPr>
          <p:cNvSpPr txBox="1"/>
          <p:nvPr/>
        </p:nvSpPr>
        <p:spPr>
          <a:xfrm>
            <a:off x="323410" y="4581160"/>
            <a:ext cx="8425170" cy="151221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pl-PL" dirty="0"/>
              <a:t>Dr. Krzysztof Marek Sielewicz</a:t>
            </a:r>
          </a:p>
          <a:p>
            <a:pPr algn="ctr"/>
            <a:r>
              <a:rPr lang="pl-PL" dirty="0"/>
              <a:t>krzysztof@sielewicz.eu</a:t>
            </a:r>
          </a:p>
        </p:txBody>
      </p:sp>
    </p:spTree>
    <p:extLst>
      <p:ext uri="{BB962C8B-B14F-4D97-AF65-F5344CB8AC3E}">
        <p14:creationId xmlns:p14="http://schemas.microsoft.com/office/powerpoint/2010/main" val="670578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800390B6-C252-48D8-B64A-FF8AA3325D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600" y="3140960"/>
            <a:ext cx="7378230" cy="30074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950" y="457960"/>
            <a:ext cx="8928100" cy="261099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FPGA is filled with identical modules called lanes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Logic Test Structures (LTS) in the lanes can be implemented with different TMR topologies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Test vectors generated by the pattern generator are continuously verified at the end of the lane by the pattern checker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Error counters are periodically read out over USB interface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Data are processed offline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Combinatorial and sequential circuits testing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950" y="6381410"/>
            <a:ext cx="8927530" cy="28804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Architecture of the testing firmware</a:t>
            </a:r>
          </a:p>
        </p:txBody>
      </p:sp>
      <p:sp>
        <p:nvSpPr>
          <p:cNvPr id="2" name="Rectangle 1"/>
          <p:cNvSpPr/>
          <p:nvPr/>
        </p:nvSpPr>
        <p:spPr>
          <a:xfrm>
            <a:off x="1943830" y="3212970"/>
            <a:ext cx="2628170" cy="302442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971500" y="3212970"/>
            <a:ext cx="883430" cy="3024420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88030" y="3212970"/>
            <a:ext cx="1656230" cy="3024420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794133" y="6220433"/>
            <a:ext cx="1650127" cy="232987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Hardened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500" y="6237390"/>
            <a:ext cx="894097" cy="21603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Hardened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12" name="Picture 2" descr="Znalezione obrazy dla zapytania thunder">
            <a:extLst>
              <a:ext uri="{FF2B5EF4-FFF2-40B4-BE49-F238E27FC236}">
                <a16:creationId xmlns:a16="http://schemas.microsoft.com/office/drawing/2014/main" id="{63F8BECA-738A-4713-8E79-B88DD014C2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9681" y="5797830"/>
            <a:ext cx="777598" cy="85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095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20610"/>
            <a:ext cx="8928100" cy="1173881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Each lane contains a chain of 64 identical LTS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LTS is a “+1” adder implemented in a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look-up table (LUT)</a:t>
            </a: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6 different LTS designs were tested and characterized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Testing design architecture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10F0811B-1C4A-48A6-A623-23DF6DC13A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413" y="1893214"/>
            <a:ext cx="8862207" cy="4272166"/>
          </a:xfrm>
          <a:prstGeom prst="rect">
            <a:avLst/>
          </a:prstGeom>
        </p:spPr>
      </p:pic>
      <p:sp>
        <p:nvSpPr>
          <p:cNvPr id="5" name="TextBox 14">
            <a:extLst>
              <a:ext uri="{FF2B5EF4-FFF2-40B4-BE49-F238E27FC236}">
                <a16:creationId xmlns:a16="http://schemas.microsoft.com/office/drawing/2014/main" id="{45646B5E-66A6-4F45-9F2A-206C62F25573}"/>
              </a:ext>
            </a:extLst>
          </p:cNvPr>
          <p:cNvSpPr txBox="1"/>
          <p:nvPr/>
        </p:nvSpPr>
        <p:spPr>
          <a:xfrm>
            <a:off x="107950" y="6165380"/>
            <a:ext cx="8927530" cy="28804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en-US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Different LTS designs</a:t>
            </a:r>
          </a:p>
        </p:txBody>
      </p:sp>
    </p:spTree>
    <p:extLst>
      <p:ext uri="{BB962C8B-B14F-4D97-AF65-F5344CB8AC3E}">
        <p14:creationId xmlns:p14="http://schemas.microsoft.com/office/powerpoint/2010/main" val="1219322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20610"/>
            <a:ext cx="8928100" cy="1173881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Also a design with the whole chain of LTS triplicated was  implemented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Testing design architecture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33218565-D29A-4818-9FCF-2F75AA827A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57" y="1794552"/>
            <a:ext cx="7983086" cy="422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02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4530"/>
            <a:ext cx="91440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Comparison of the lane cross-sections </a:t>
            </a:r>
            <a:r>
              <a:rPr lang="en-US" sz="2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without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CRAM scrubber employed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D85511E-2F59-4240-9CA5-B5F91B6C9D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6216" y="548730"/>
            <a:ext cx="5670204" cy="6063591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402F84E1-FD88-4C59-92E6-E479EF417205}"/>
              </a:ext>
            </a:extLst>
          </p:cNvPr>
          <p:cNvSpPr/>
          <p:nvPr/>
        </p:nvSpPr>
        <p:spPr>
          <a:xfrm>
            <a:off x="5724160" y="1124680"/>
            <a:ext cx="936130" cy="28804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rostokąt 23">
            <a:extLst>
              <a:ext uri="{FF2B5EF4-FFF2-40B4-BE49-F238E27FC236}">
                <a16:creationId xmlns:a16="http://schemas.microsoft.com/office/drawing/2014/main" id="{B52FE093-836A-4B69-BD05-200CD7B056A3}"/>
              </a:ext>
            </a:extLst>
          </p:cNvPr>
          <p:cNvSpPr/>
          <p:nvPr/>
        </p:nvSpPr>
        <p:spPr>
          <a:xfrm>
            <a:off x="5724160" y="3212970"/>
            <a:ext cx="936130" cy="360050"/>
          </a:xfrm>
          <a:prstGeom prst="rect">
            <a:avLst/>
          </a:prstGeom>
          <a:ln w="254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rostokąt 24">
            <a:extLst>
              <a:ext uri="{FF2B5EF4-FFF2-40B4-BE49-F238E27FC236}">
                <a16:creationId xmlns:a16="http://schemas.microsoft.com/office/drawing/2014/main" id="{F61B5BD7-B8D7-42BB-B9F7-CE6A31162CBC}"/>
              </a:ext>
            </a:extLst>
          </p:cNvPr>
          <p:cNvSpPr/>
          <p:nvPr/>
        </p:nvSpPr>
        <p:spPr>
          <a:xfrm>
            <a:off x="5724160" y="4077090"/>
            <a:ext cx="936130" cy="28804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rostokąt 26">
            <a:extLst>
              <a:ext uri="{FF2B5EF4-FFF2-40B4-BE49-F238E27FC236}">
                <a16:creationId xmlns:a16="http://schemas.microsoft.com/office/drawing/2014/main" id="{A3FED682-1222-4F2B-A245-2924C8764C78}"/>
              </a:ext>
            </a:extLst>
          </p:cNvPr>
          <p:cNvSpPr/>
          <p:nvPr/>
        </p:nvSpPr>
        <p:spPr>
          <a:xfrm>
            <a:off x="5724160" y="6237390"/>
            <a:ext cx="936130" cy="288040"/>
          </a:xfrm>
          <a:prstGeom prst="rect">
            <a:avLst/>
          </a:prstGeom>
          <a:ln w="254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120DE5F-A9E1-4DF8-AA05-BE97D5B55884}"/>
              </a:ext>
            </a:extLst>
          </p:cNvPr>
          <p:cNvSpPr txBox="1"/>
          <p:nvPr/>
        </p:nvSpPr>
        <p:spPr>
          <a:xfrm>
            <a:off x="7542462" y="2132820"/>
            <a:ext cx="1710188" cy="64809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12x</a:t>
            </a:r>
          </a:p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improvement</a:t>
            </a:r>
          </a:p>
        </p:txBody>
      </p:sp>
      <p:cxnSp>
        <p:nvCxnSpPr>
          <p:cNvPr id="3" name="Łącznik: zakrzywiony 2">
            <a:extLst>
              <a:ext uri="{FF2B5EF4-FFF2-40B4-BE49-F238E27FC236}">
                <a16:creationId xmlns:a16="http://schemas.microsoft.com/office/drawing/2014/main" id="{BE4ADC94-157F-4B45-9973-83DD135B95B9}"/>
              </a:ext>
            </a:extLst>
          </p:cNvPr>
          <p:cNvCxnSpPr>
            <a:cxnSpLocks/>
            <a:stCxn id="9" idx="0"/>
          </p:cNvCxnSpPr>
          <p:nvPr/>
        </p:nvCxnSpPr>
        <p:spPr>
          <a:xfrm rot="16200000" flipV="1">
            <a:off x="7096863" y="832127"/>
            <a:ext cx="864120" cy="1737266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Łącznik: zakrzywiony 5">
            <a:extLst>
              <a:ext uri="{FF2B5EF4-FFF2-40B4-BE49-F238E27FC236}">
                <a16:creationId xmlns:a16="http://schemas.microsoft.com/office/drawing/2014/main" id="{93782F4D-99A7-46BF-B555-A901B4704DDC}"/>
              </a:ext>
            </a:extLst>
          </p:cNvPr>
          <p:cNvCxnSpPr>
            <a:cxnSpLocks/>
            <a:stCxn id="9" idx="2"/>
            <a:endCxn id="24" idx="3"/>
          </p:cNvCxnSpPr>
          <p:nvPr/>
        </p:nvCxnSpPr>
        <p:spPr>
          <a:xfrm rot="5400000">
            <a:off x="7222881" y="2218319"/>
            <a:ext cx="612085" cy="1737266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">
            <a:extLst>
              <a:ext uri="{FF2B5EF4-FFF2-40B4-BE49-F238E27FC236}">
                <a16:creationId xmlns:a16="http://schemas.microsoft.com/office/drawing/2014/main" id="{952E13EE-4E27-4D50-992C-8DE7A94D536C}"/>
              </a:ext>
            </a:extLst>
          </p:cNvPr>
          <p:cNvSpPr txBox="1"/>
          <p:nvPr/>
        </p:nvSpPr>
        <p:spPr>
          <a:xfrm>
            <a:off x="7542463" y="4869200"/>
            <a:ext cx="1710187" cy="64809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15x</a:t>
            </a:r>
          </a:p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improvement</a:t>
            </a:r>
          </a:p>
        </p:txBody>
      </p:sp>
      <p:cxnSp>
        <p:nvCxnSpPr>
          <p:cNvPr id="13" name="Łącznik: zakrzywiony 12">
            <a:extLst>
              <a:ext uri="{FF2B5EF4-FFF2-40B4-BE49-F238E27FC236}">
                <a16:creationId xmlns:a16="http://schemas.microsoft.com/office/drawing/2014/main" id="{990BD7C1-01FD-4C9C-9E40-77E765C87A19}"/>
              </a:ext>
            </a:extLst>
          </p:cNvPr>
          <p:cNvCxnSpPr>
            <a:stCxn id="14" idx="0"/>
            <a:endCxn id="25" idx="3"/>
          </p:cNvCxnSpPr>
          <p:nvPr/>
        </p:nvCxnSpPr>
        <p:spPr>
          <a:xfrm rot="16200000" flipV="1">
            <a:off x="7204879" y="3676521"/>
            <a:ext cx="648090" cy="1737267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: zakrzywiony 15">
            <a:extLst>
              <a:ext uri="{FF2B5EF4-FFF2-40B4-BE49-F238E27FC236}">
                <a16:creationId xmlns:a16="http://schemas.microsoft.com/office/drawing/2014/main" id="{C5EA4467-EA03-46B4-844A-20A24FD64337}"/>
              </a:ext>
            </a:extLst>
          </p:cNvPr>
          <p:cNvCxnSpPr>
            <a:stCxn id="14" idx="2"/>
            <a:endCxn id="27" idx="3"/>
          </p:cNvCxnSpPr>
          <p:nvPr/>
        </p:nvCxnSpPr>
        <p:spPr>
          <a:xfrm rot="5400000">
            <a:off x="7096864" y="5080717"/>
            <a:ext cx="864120" cy="1737267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370" y="4293119"/>
                <a:ext cx="1080150" cy="2319201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𝟏𝟐𝟎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𝟕</m:t>
                          </m:r>
                        </m:sup>
                      </m:sSup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𝒄𝒎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pl-PL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70" y="4293119"/>
                <a:ext cx="1080150" cy="2319201"/>
              </a:xfrm>
              <a:prstGeom prst="rect">
                <a:avLst/>
              </a:prstGeom>
              <a:blipFill rotWithShape="0">
                <a:blip r:embed="rId4"/>
                <a:stretch>
                  <a:fillRect r="-740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35370" y="5157240"/>
            <a:ext cx="1872260" cy="576080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Elbow Connector 17"/>
          <p:cNvCxnSpPr>
            <a:endCxn id="5" idx="0"/>
          </p:cNvCxnSpPr>
          <p:nvPr/>
        </p:nvCxnSpPr>
        <p:spPr>
          <a:xfrm rot="10800000" flipV="1">
            <a:off x="971500" y="3933070"/>
            <a:ext cx="2592360" cy="1224170"/>
          </a:xfrm>
          <a:prstGeom prst="bentConnector2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458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BFC43DD4-C0C3-4DFB-A8CD-AA7D560049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640" y="496155"/>
            <a:ext cx="5743408" cy="6102371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87372455-6DDD-4D2B-8732-696AAD4B41CF}"/>
              </a:ext>
            </a:extLst>
          </p:cNvPr>
          <p:cNvSpPr txBox="1"/>
          <p:nvPr/>
        </p:nvSpPr>
        <p:spPr>
          <a:xfrm>
            <a:off x="107380" y="44530"/>
            <a:ext cx="892924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Comparison of the lane cross-sections </a:t>
            </a:r>
            <a:r>
              <a:rPr lang="en-US" sz="2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with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CRAM scrubber employed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FC1EED4A-DC94-4E98-8799-6C6B979917FB}"/>
              </a:ext>
            </a:extLst>
          </p:cNvPr>
          <p:cNvSpPr/>
          <p:nvPr/>
        </p:nvSpPr>
        <p:spPr>
          <a:xfrm>
            <a:off x="5868180" y="1052670"/>
            <a:ext cx="936130" cy="28804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rostokąt 16">
            <a:extLst>
              <a:ext uri="{FF2B5EF4-FFF2-40B4-BE49-F238E27FC236}">
                <a16:creationId xmlns:a16="http://schemas.microsoft.com/office/drawing/2014/main" id="{32E7C1E6-21E2-43A0-B187-D3CD97C7A960}"/>
              </a:ext>
            </a:extLst>
          </p:cNvPr>
          <p:cNvSpPr/>
          <p:nvPr/>
        </p:nvSpPr>
        <p:spPr>
          <a:xfrm>
            <a:off x="5868180" y="3140960"/>
            <a:ext cx="936130" cy="360050"/>
          </a:xfrm>
          <a:prstGeom prst="rect">
            <a:avLst/>
          </a:prstGeom>
          <a:ln w="254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rostokąt 17">
            <a:extLst>
              <a:ext uri="{FF2B5EF4-FFF2-40B4-BE49-F238E27FC236}">
                <a16:creationId xmlns:a16="http://schemas.microsoft.com/office/drawing/2014/main" id="{F5A3B7D7-B935-4FB1-BC44-46D83D71F69B}"/>
              </a:ext>
            </a:extLst>
          </p:cNvPr>
          <p:cNvSpPr/>
          <p:nvPr/>
        </p:nvSpPr>
        <p:spPr>
          <a:xfrm>
            <a:off x="5868180" y="4005080"/>
            <a:ext cx="936130" cy="28804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rostokąt 18">
            <a:extLst>
              <a:ext uri="{FF2B5EF4-FFF2-40B4-BE49-F238E27FC236}">
                <a16:creationId xmlns:a16="http://schemas.microsoft.com/office/drawing/2014/main" id="{800C9106-416B-4D2B-8921-220676F10E62}"/>
              </a:ext>
            </a:extLst>
          </p:cNvPr>
          <p:cNvSpPr/>
          <p:nvPr/>
        </p:nvSpPr>
        <p:spPr>
          <a:xfrm>
            <a:off x="5868180" y="6165380"/>
            <a:ext cx="936130" cy="288040"/>
          </a:xfrm>
          <a:prstGeom prst="rect">
            <a:avLst/>
          </a:prstGeom>
          <a:ln w="2540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2">
            <a:extLst>
              <a:ext uri="{FF2B5EF4-FFF2-40B4-BE49-F238E27FC236}">
                <a16:creationId xmlns:a16="http://schemas.microsoft.com/office/drawing/2014/main" id="{EC713959-4F0D-4C15-AF93-3B4D7572AC22}"/>
              </a:ext>
            </a:extLst>
          </p:cNvPr>
          <p:cNvSpPr txBox="1"/>
          <p:nvPr/>
        </p:nvSpPr>
        <p:spPr>
          <a:xfrm>
            <a:off x="7552354" y="1772770"/>
            <a:ext cx="1700296" cy="64809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27x</a:t>
            </a:r>
          </a:p>
          <a:p>
            <a:pPr algn="ctr"/>
            <a:r>
              <a:rPr lang="en-US" sz="2000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improvement</a:t>
            </a:r>
          </a:p>
        </p:txBody>
      </p:sp>
      <p:cxnSp>
        <p:nvCxnSpPr>
          <p:cNvPr id="22" name="Łącznik: zakrzywiony 21">
            <a:extLst>
              <a:ext uri="{FF2B5EF4-FFF2-40B4-BE49-F238E27FC236}">
                <a16:creationId xmlns:a16="http://schemas.microsoft.com/office/drawing/2014/main" id="{A1BE7309-B30F-4404-891B-1DD688F55F2C}"/>
              </a:ext>
            </a:extLst>
          </p:cNvPr>
          <p:cNvCxnSpPr>
            <a:stCxn id="20" idx="0"/>
            <a:endCxn id="16" idx="3"/>
          </p:cNvCxnSpPr>
          <p:nvPr/>
        </p:nvCxnSpPr>
        <p:spPr>
          <a:xfrm rot="16200000" flipV="1">
            <a:off x="7315366" y="685634"/>
            <a:ext cx="576080" cy="1598192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Łącznik: zakrzywiony 23">
            <a:extLst>
              <a:ext uri="{FF2B5EF4-FFF2-40B4-BE49-F238E27FC236}">
                <a16:creationId xmlns:a16="http://schemas.microsoft.com/office/drawing/2014/main" id="{ABE9C824-C0F3-4F0F-9CDC-9F7AA21AB409}"/>
              </a:ext>
            </a:extLst>
          </p:cNvPr>
          <p:cNvCxnSpPr>
            <a:stCxn id="20" idx="2"/>
            <a:endCxn id="17" idx="3"/>
          </p:cNvCxnSpPr>
          <p:nvPr/>
        </p:nvCxnSpPr>
        <p:spPr>
          <a:xfrm rot="5400000">
            <a:off x="7153344" y="2071826"/>
            <a:ext cx="900125" cy="1598192"/>
          </a:xfrm>
          <a:prstGeom prst="curvedConnector2">
            <a:avLst/>
          </a:prstGeom>
          <a:ln w="19050">
            <a:solidFill>
              <a:schemeClr val="accent5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">
            <a:extLst>
              <a:ext uri="{FF2B5EF4-FFF2-40B4-BE49-F238E27FC236}">
                <a16:creationId xmlns:a16="http://schemas.microsoft.com/office/drawing/2014/main" id="{EC713959-4F0D-4C15-AF93-3B4D7572AC22}"/>
              </a:ext>
            </a:extLst>
          </p:cNvPr>
          <p:cNvSpPr txBox="1"/>
          <p:nvPr/>
        </p:nvSpPr>
        <p:spPr>
          <a:xfrm>
            <a:off x="7624364" y="4797190"/>
            <a:ext cx="1700296" cy="64809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</a:rPr>
              <a:t>insufficient</a:t>
            </a:r>
          </a:p>
          <a:p>
            <a:pPr algn="ctr"/>
            <a:r>
              <a:rPr lang="en-US" sz="20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Calibri Light" panose="020F0302020204030204" pitchFamily="34" charset="0"/>
              </a:rPr>
              <a:t>statistics</a:t>
            </a:r>
          </a:p>
        </p:txBody>
      </p:sp>
      <p:cxnSp>
        <p:nvCxnSpPr>
          <p:cNvPr id="4" name="Curved Connector 3"/>
          <p:cNvCxnSpPr>
            <a:stCxn id="11" idx="2"/>
            <a:endCxn id="19" idx="3"/>
          </p:cNvCxnSpPr>
          <p:nvPr/>
        </p:nvCxnSpPr>
        <p:spPr>
          <a:xfrm rot="5400000">
            <a:off x="7207351" y="5042239"/>
            <a:ext cx="864120" cy="1670202"/>
          </a:xfrm>
          <a:prstGeom prst="curvedConnector2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urved Connector 5"/>
          <p:cNvCxnSpPr>
            <a:stCxn id="11" idx="0"/>
            <a:endCxn id="18" idx="3"/>
          </p:cNvCxnSpPr>
          <p:nvPr/>
        </p:nvCxnSpPr>
        <p:spPr>
          <a:xfrm rot="16200000" flipV="1">
            <a:off x="7315366" y="3638044"/>
            <a:ext cx="648090" cy="1670202"/>
          </a:xfrm>
          <a:prstGeom prst="curvedConnector2">
            <a:avLst/>
          </a:prstGeom>
          <a:ln w="19050">
            <a:solidFill>
              <a:schemeClr val="accent3">
                <a:lumMod val="60000"/>
                <a:lumOff val="40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2312" y="4437139"/>
                <a:ext cx="1080150" cy="1800251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𝑻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𝟒𝟖𝟎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</m:oMath>
                  </m:oMathPara>
                </a14:m>
                <a:endParaRPr lang="pl-PL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pl-PL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𝟏𝟎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𝟔</m:t>
                          </m:r>
                        </m:sup>
                      </m:sSup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𝒄𝒎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sSup>
                        <m:sSupPr>
                          <m:ctrlP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  <m:sup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pl-PL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</m:oMath>
                  </m:oMathPara>
                </a14:m>
                <a:endParaRPr lang="pl-PL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SEU average rate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𝑯𝒛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pl-PL" sz="16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16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  <m:r>
                            <a:rPr lang="pl-PL" sz="16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.</m:t>
                          </m:r>
                          <m:r>
                            <a:rPr lang="pl-PL" sz="16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pl-PL" sz="1600" b="1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</m:d>
                    </m:oMath>
                  </m:oMathPara>
                </a14:m>
                <a:endParaRPr lang="pl-PL" sz="16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Blind scrubbing rate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𝟓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𝑯𝒛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 (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𝒔</m:t>
                      </m:r>
                      <m:r>
                        <a:rPr lang="pl-PL" sz="1600" b="1" i="1" smtClean="0">
                          <a:solidFill>
                            <a:schemeClr val="tx2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pl-PL" sz="16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12" y="4437139"/>
                <a:ext cx="1080150" cy="1800251"/>
              </a:xfrm>
              <a:prstGeom prst="rect">
                <a:avLst/>
              </a:prstGeom>
              <a:blipFill rotWithShape="0">
                <a:blip r:embed="rId4"/>
                <a:stretch>
                  <a:fillRect l="-2825" r="-740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/>
          <p:cNvSpPr/>
          <p:nvPr/>
        </p:nvSpPr>
        <p:spPr>
          <a:xfrm>
            <a:off x="35370" y="4437140"/>
            <a:ext cx="1872260" cy="1800250"/>
          </a:xfrm>
          <a:prstGeom prst="rect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Elbow Connector 24"/>
          <p:cNvCxnSpPr/>
          <p:nvPr/>
        </p:nvCxnSpPr>
        <p:spPr>
          <a:xfrm rot="10800000" flipV="1">
            <a:off x="971500" y="3573019"/>
            <a:ext cx="2880400" cy="875791"/>
          </a:xfrm>
          <a:prstGeom prst="bentConnector3">
            <a:avLst>
              <a:gd name="adj1" fmla="val 99916"/>
            </a:avLst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851900" y="3573019"/>
            <a:ext cx="0" cy="72011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0318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Testing design operation </a:t>
            </a:r>
            <a:r>
              <a:rPr lang="en-US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without scrubber</a:t>
            </a:r>
            <a:endParaRPr lang="en-US" sz="2400" dirty="0">
              <a:solidFill>
                <a:schemeClr val="accent6"/>
              </a:solidFill>
              <a:latin typeface="Calibri Light" panose="020F03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7380" y="5589300"/>
                <a:ext cx="3528490" cy="986410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No scrubber employed,</a:t>
                </a:r>
              </a:p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test duration 120s, flux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sup>
                    </m:sSup>
                    <m:sSup>
                      <m:sSupPr>
                        <m:ctrlP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𝒄𝒎</m:t>
                        </m:r>
                      </m:e>
                      <m:sup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p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US" sz="16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80" y="5589300"/>
                <a:ext cx="3528490" cy="98641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80" y="620610"/>
            <a:ext cx="5494740" cy="54947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51900" y="908650"/>
            <a:ext cx="5112710" cy="28804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Errors in the voted output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399" y="2708900"/>
            <a:ext cx="2844395" cy="760144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Voters report a warning</a:t>
            </a:r>
          </a:p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(voting mismatch)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0" name="Straight Arrow Connector 9"/>
          <p:cNvCxnSpPr>
            <a:cxnSpLocks/>
          </p:cNvCxnSpPr>
          <p:nvPr/>
        </p:nvCxnSpPr>
        <p:spPr>
          <a:xfrm>
            <a:off x="3419840" y="1425536"/>
            <a:ext cx="3240450" cy="959319"/>
          </a:xfrm>
          <a:prstGeom prst="straightConnector1">
            <a:avLst/>
          </a:prstGeom>
          <a:ln w="19050">
            <a:solidFill>
              <a:schemeClr val="accent6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Left Brace 12"/>
          <p:cNvSpPr/>
          <p:nvPr/>
        </p:nvSpPr>
        <p:spPr>
          <a:xfrm>
            <a:off x="6732300" y="1844780"/>
            <a:ext cx="288040" cy="1080150"/>
          </a:xfrm>
          <a:prstGeom prst="leftBrace">
            <a:avLst>
              <a:gd name="adj1" fmla="val 68048"/>
              <a:gd name="adj2" fmla="val 51966"/>
            </a:avLst>
          </a:prstGeom>
          <a:ln w="1905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779890" y="6453420"/>
            <a:ext cx="5256160" cy="0"/>
          </a:xfrm>
          <a:prstGeom prst="straightConnector1">
            <a:avLst/>
          </a:prstGeom>
          <a:ln w="2540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779890" y="6093370"/>
            <a:ext cx="5256160" cy="36005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TIME [s]</a:t>
            </a: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1" name="Left Brace 20"/>
          <p:cNvSpPr/>
          <p:nvPr/>
        </p:nvSpPr>
        <p:spPr>
          <a:xfrm>
            <a:off x="3923910" y="3789050"/>
            <a:ext cx="288040" cy="2135948"/>
          </a:xfrm>
          <a:prstGeom prst="leftBrace">
            <a:avLst>
              <a:gd name="adj1" fmla="val 68048"/>
              <a:gd name="adj2" fmla="val 51966"/>
            </a:avLst>
          </a:prstGeom>
          <a:ln w="1905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3419840" y="1844780"/>
            <a:ext cx="626110" cy="1914673"/>
          </a:xfrm>
          <a:prstGeom prst="straightConnector1">
            <a:avLst/>
          </a:prstGeom>
          <a:ln w="19050">
            <a:solidFill>
              <a:schemeClr val="accent6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ular Callout 24"/>
          <p:cNvSpPr/>
          <p:nvPr/>
        </p:nvSpPr>
        <p:spPr>
          <a:xfrm>
            <a:off x="251400" y="2708900"/>
            <a:ext cx="2844395" cy="760144"/>
          </a:xfrm>
          <a:prstGeom prst="wedgeRectCallout">
            <a:avLst>
              <a:gd name="adj1" fmla="val 45124"/>
              <a:gd name="adj2" fmla="val -149948"/>
            </a:avLst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ular Callout 25"/>
          <p:cNvSpPr/>
          <p:nvPr/>
        </p:nvSpPr>
        <p:spPr>
          <a:xfrm>
            <a:off x="251400" y="4429002"/>
            <a:ext cx="2844394" cy="800248"/>
          </a:xfrm>
          <a:prstGeom prst="wedgeRectCallout">
            <a:avLst>
              <a:gd name="adj1" fmla="val 76807"/>
              <a:gd name="adj2" fmla="val 7906"/>
            </a:avLst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251399" y="4429002"/>
            <a:ext cx="2844395" cy="800248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As a scrubber isn’t employed</a:t>
            </a:r>
          </a:p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single branches stay faulty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51900" y="3536204"/>
            <a:ext cx="5112710" cy="28804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Errors while voting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44086E12-715A-4569-9279-BCB7B6AB4B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98" y="690651"/>
            <a:ext cx="3312460" cy="146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17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Testing design operation </a:t>
            </a:r>
            <a:r>
              <a:rPr lang="en-US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with the </a:t>
            </a:r>
            <a:r>
              <a:rPr lang="pl-PL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CRAM</a:t>
            </a:r>
            <a:r>
              <a:rPr lang="en-US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 scrubber employed</a:t>
            </a:r>
            <a:r>
              <a:rPr lang="pl-PL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 (JCM [2])</a:t>
            </a:r>
            <a:endParaRPr lang="en-US" sz="2400" dirty="0">
              <a:solidFill>
                <a:schemeClr val="accent6"/>
              </a:solidFill>
              <a:latin typeface="Calibri Light" panose="020F030202020403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0" y="769522"/>
            <a:ext cx="4245929" cy="424859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30" y="768286"/>
            <a:ext cx="4320030" cy="43218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51400" y="5373270"/>
                <a:ext cx="4320030" cy="580911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JCM scrubber, test duration 480s,</a:t>
                </a:r>
              </a:p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flux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160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  <m:sSup>
                      <m:sSupPr>
                        <m:ctrlP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1600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400" y="5373270"/>
                <a:ext cx="4320030" cy="580911"/>
              </a:xfrm>
              <a:prstGeom prst="rect">
                <a:avLst/>
              </a:prstGeom>
              <a:blipFill rotWithShape="0">
                <a:blip r:embed="rId5"/>
                <a:stretch>
                  <a:fillRect t="-2083" b="-13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4571430" y="5373271"/>
                <a:ext cx="4320030" cy="580911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JCM scrubber, test duration 240s,</a:t>
                </a:r>
              </a:p>
              <a:p>
                <a:pPr algn="ctr"/>
                <a:r>
                  <a:rPr lang="pl-PL" sz="16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flux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pl-PL" sz="1600" b="0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  <m:sSup>
                      <m:sSupPr>
                        <m:ctrlP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pl-PL" sz="16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1600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1430" y="5373271"/>
                <a:ext cx="4320030" cy="580911"/>
              </a:xfrm>
              <a:prstGeom prst="rect">
                <a:avLst/>
              </a:prstGeom>
              <a:blipFill rotWithShape="0">
                <a:blip r:embed="rId6"/>
                <a:stretch>
                  <a:fillRect t="-2083" b="-13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07380" y="6021360"/>
                <a:ext cx="8928100" cy="576081"/>
              </a:xfrm>
              <a:prstGeom prst="rect">
                <a:avLst/>
              </a:prstGeom>
              <a:noFill/>
            </p:spPr>
            <p:txBody>
              <a:bodyPr wrap="none" tIns="36000" bIns="36000" rtlCol="0" anchor="ctr" anchorCtr="0">
                <a:noAutofit/>
              </a:bodyPr>
              <a:lstStyle/>
              <a:p>
                <a:pPr algn="ctr"/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  <a:latin typeface="Calibri Light" panose="020F0302020204030204" pitchFamily="34" charset="0"/>
                  </a:rPr>
                  <a:t>Scrub cycle is 2s and the flux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6">
                      <a:lumMod val="75000"/>
                    </a:schemeClr>
                  </a:solidFill>
                  <a:latin typeface="Calibri Light" panose="020F0302020204030204" pitchFamily="34" charset="0"/>
                </a:endParaRPr>
              </a:p>
              <a:p>
                <a:pPr algn="ctr"/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  <a:latin typeface="Calibri Light" panose="020F0302020204030204" pitchFamily="34" charset="0"/>
                  </a:rPr>
                  <a:t>in the final readout system a scrub cycle will be </a:t>
                </a:r>
                <a:r>
                  <a:rPr lang="en-US" dirty="0">
                    <a:solidFill>
                      <a:schemeClr val="accent6">
                        <a:lumMod val="75000"/>
                      </a:schemeClr>
                    </a:solidFill>
                    <a:latin typeface="Calibri Light" panose="020F0302020204030204" pitchFamily="34" charset="0"/>
                    <a:cs typeface="Consolas" panose="020B0609020204030204" pitchFamily="49" charset="0"/>
                  </a:rPr>
                  <a:t>~1s and flux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𝑐𝑚</m:t>
                        </m:r>
                      </m:e>
                      <m:sup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cs typeface="Consolas" panose="020B0609020204030204" pitchFamily="49" charset="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dirty="0">
                  <a:solidFill>
                    <a:schemeClr val="accent6">
                      <a:lumMod val="75000"/>
                    </a:schemeClr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80" y="6021360"/>
                <a:ext cx="8928100" cy="576081"/>
              </a:xfrm>
              <a:prstGeom prst="rect">
                <a:avLst/>
              </a:prstGeom>
              <a:blipFill>
                <a:blip r:embed="rId7"/>
                <a:stretch>
                  <a:fillRect t="-11702" b="-23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4788030" y="836640"/>
            <a:ext cx="4032560" cy="28804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Errors in the voted output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420" y="829201"/>
            <a:ext cx="4030850" cy="28804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Errors in the voted output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430" y="5005788"/>
            <a:ext cx="3958840" cy="363766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Voters report a warning (voting mismatch)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30" y="5009504"/>
            <a:ext cx="4032560" cy="363766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6">
                    <a:lumMod val="75000"/>
                  </a:schemeClr>
                </a:solidFill>
                <a:latin typeface="Calibri Light" panose="020F0302020204030204" pitchFamily="34" charset="0"/>
              </a:rPr>
              <a:t>Voters report a warning (voting mismatch)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624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20610"/>
            <a:ext cx="8928100" cy="194427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Block memory (BRAM) has an optional built-in error correction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,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8-bit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error correction code (ECC)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for 64 bits of data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This functionality was tested with </a:t>
            </a:r>
            <a:r>
              <a:rPr lang="pl-PL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beam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and FIFOs implemented in BRAM</a:t>
            </a: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latin typeface="Calibri Light" panose="020F0302020204030204" pitchFamily="34" charset="0"/>
              </a:rPr>
              <a:t>Built-in memory protection </a:t>
            </a:r>
            <a:r>
              <a:rPr lang="en-US" sz="2400" b="1" dirty="0">
                <a:latin typeface="Calibri Light" panose="020F0302020204030204" pitchFamily="34" charset="0"/>
              </a:rPr>
              <a:t>testing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950" y="6021360"/>
            <a:ext cx="8927530" cy="28804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Architecture of the FIFO testing firmware</a:t>
            </a:r>
          </a:p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(88% of total BRAM in the Kintex-7 325T utilized)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0687F0F-2597-4651-9BED-14EFE4636B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90" y="2564880"/>
            <a:ext cx="8780714" cy="345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815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0" y="2132820"/>
                <a:ext cx="9144000" cy="4557998"/>
              </a:xfrm>
              <a:prstGeom prst="rect">
                <a:avLst/>
              </a:prstGeom>
              <a:noFill/>
            </p:spPr>
            <p:txBody>
              <a:bodyPr wrap="square" tIns="36000" bIns="36000" rtlCol="0" anchor="t" anchorCtr="0">
                <a:noAutofit/>
              </a:bodyPr>
              <a:lstStyle/>
              <a:p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Observed errors:</a:t>
                </a:r>
                <a:endParaRPr lang="pl-PL" sz="24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r>
                  <a:rPr lang="pl-PL" sz="1600" b="1" dirty="0">
                    <a:solidFill>
                      <a:schemeClr val="tx2"/>
                    </a:solidFill>
                  </a:rPr>
                  <a:t>Test conditions (</a:t>
                </a:r>
                <a14:m>
                  <m:oMath xmlns:m="http://schemas.openxmlformats.org/officeDocument/2006/math">
                    <m:r>
                      <a:rPr lang="pl-PL" sz="1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𝟑𝟎</m:t>
                    </m:r>
                    <m:r>
                      <a:rPr lang="pl-PL" sz="1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𝑴𝒆𝑽</m:t>
                    </m:r>
                  </m:oMath>
                </a14:m>
                <a:r>
                  <a:rPr lang="pl-PL" sz="1600" b="1" dirty="0">
                    <a:solidFill>
                      <a:schemeClr val="tx2"/>
                    </a:solidFill>
                  </a:rPr>
                  <a:t> protons, </a:t>
                </a:r>
                <a14:m>
                  <m:oMath xmlns:m="http://schemas.openxmlformats.org/officeDocument/2006/math"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𝑻</m:t>
                    </m:r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pl-PL" sz="1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𝟏𝟐</m:t>
                    </m:r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𝒔</m:t>
                    </m:r>
                  </m:oMath>
                </a14:m>
                <a:r>
                  <a:rPr lang="pl-PL" sz="1600" b="1" dirty="0">
                    <a:solidFill>
                      <a:schemeClr val="tx2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pl-PL" sz="16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pl-PL" sz="16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sup>
                    </m:sSup>
                    <m:sSup>
                      <m:sSupPr>
                        <m:ctrlP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𝒄𝒎</m:t>
                        </m:r>
                      </m:e>
                      <m:sup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p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pl-PL" sz="16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r>
                  <a:rPr lang="pl-PL" sz="1600" b="1" dirty="0">
                    <a:solidFill>
                      <a:schemeClr val="tx2"/>
                    </a:solidFill>
                  </a:rPr>
                  <a:t>, data pushed </a:t>
                </a:r>
                <a:r>
                  <a:rPr lang="pl-PL" sz="1600" b="1" dirty="0" err="1">
                    <a:solidFill>
                      <a:schemeClr val="tx2"/>
                    </a:solidFill>
                  </a:rPr>
                  <a:t>through</a:t>
                </a:r>
                <a:r>
                  <a:rPr lang="pl-PL" sz="1600" b="1" dirty="0">
                    <a:solidFill>
                      <a:schemeClr val="tx2"/>
                    </a:solidFill>
                  </a:rPr>
                  <a:t> a FIFO at </a:t>
                </a:r>
                <a14:m>
                  <m:oMath xmlns:m="http://schemas.openxmlformats.org/officeDocument/2006/math">
                    <m:r>
                      <a:rPr lang="pl-PL" sz="1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𝟏𝟎𝟎</m:t>
                    </m:r>
                    <m:r>
                      <a:rPr lang="pl-PL" sz="16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𝑴𝑯𝒛</m:t>
                    </m:r>
                  </m:oMath>
                </a14:m>
                <a:r>
                  <a:rPr lang="pl-PL" sz="1600" b="1" dirty="0">
                    <a:solidFill>
                      <a:schemeClr val="tx2"/>
                    </a:solidFill>
                  </a:rPr>
                  <a:t>)</a:t>
                </a:r>
                <a:endParaRPr lang="en-US" sz="1600" b="1" dirty="0">
                  <a:solidFill>
                    <a:schemeClr val="tx2"/>
                  </a:solidFill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Single </a:t>
                </a:r>
                <a:r>
                  <a:rPr lang="en-US" sz="2400" b="1" dirty="0">
                    <a:latin typeface="Calibri Light" panose="020F0302020204030204" pitchFamily="34" charset="0"/>
                  </a:rPr>
                  <a:t>bit</a:t>
                </a:r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errors in FIFO (successfully corrected by the built-in error correction mechanism),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Errors in FIFO routing (SEUs induced to the input and output routing of the BRAM block utilized by the FIFO)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b="1" dirty="0">
                  <a:solidFill>
                    <a:schemeClr val="accent6">
                      <a:lumMod val="75000"/>
                    </a:schemeClr>
                  </a:solidFill>
                  <a:latin typeface="Calibri Light" panose="020F0302020204030204" pitchFamily="34" charset="0"/>
                  <a:cs typeface="Consolas" panose="020B0609020204030204" pitchFamily="49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  <a:cs typeface="Consolas" panose="020B0609020204030204" pitchFamily="49" charset="0"/>
                  </a:rPr>
                  <a:t>Observed number of single bit errors is consistent with calculations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400" b="1" dirty="0">
                    <a:solidFill>
                      <a:schemeClr val="tx2"/>
                    </a:solidFill>
                    <a:latin typeface="Calibri Light" panose="020F0302020204030204" pitchFamily="34" charset="0"/>
                    <a:cs typeface="Consolas" panose="020B0609020204030204" pitchFamily="49" charset="0"/>
                  </a:rPr>
                  <a:t>No double bit errors were seen</a:t>
                </a:r>
                <a:endParaRPr lang="pl-PL" sz="2400" b="1" dirty="0">
                  <a:solidFill>
                    <a:schemeClr val="tx2"/>
                  </a:solidFill>
                  <a:latin typeface="Calibri Light" panose="020F0302020204030204" pitchFamily="34" charset="0"/>
                  <a:cs typeface="Consolas" panose="020B0609020204030204" pitchFamily="49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400" b="1" dirty="0">
                  <a:solidFill>
                    <a:schemeClr val="tx2"/>
                  </a:solidFill>
                  <a:latin typeface="Calibri Light" panose="020F0302020204030204" pitchFamily="34" charset="0"/>
                  <a:cs typeface="Consolas" panose="020B0609020204030204" pitchFamily="49" charset="0"/>
                </a:endParaRPr>
              </a:p>
              <a:p>
                <a:pPr algn="ctr"/>
                <a:r>
                  <a:rPr lang="en-US" sz="2400" b="1" u="sng" dirty="0">
                    <a:solidFill>
                      <a:schemeClr val="tx2"/>
                    </a:solidFill>
                    <a:latin typeface="Calibri Light" panose="020F0302020204030204" pitchFamily="34" charset="0"/>
                    <a:cs typeface="Consolas" panose="020B0609020204030204" pitchFamily="49" charset="0"/>
                  </a:rPr>
                  <a:t>Data stored in BRAM can be expected to be safe as long as mitigation methods are utilized to harden the input/output routing</a:t>
                </a:r>
                <a:endParaRPr lang="en-US" sz="2400" b="1" u="sng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32820"/>
                <a:ext cx="9144000" cy="4557998"/>
              </a:xfrm>
              <a:prstGeom prst="rect">
                <a:avLst/>
              </a:prstGeom>
              <a:blipFill>
                <a:blip r:embed="rId3"/>
                <a:stretch>
                  <a:fillRect l="-1000" t="-1337" r="-2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latin typeface="Calibri Light" panose="020F0302020204030204" pitchFamily="34" charset="0"/>
              </a:rPr>
              <a:t>Built-in memory protection </a:t>
            </a:r>
            <a:r>
              <a:rPr lang="en-US" sz="2400" b="1" dirty="0">
                <a:latin typeface="Calibri Light" panose="020F0302020204030204" pitchFamily="34" charset="0"/>
              </a:rPr>
              <a:t>testing design</a:t>
            </a:r>
          </a:p>
        </p:txBody>
      </p:sp>
      <p:sp>
        <p:nvSpPr>
          <p:cNvPr id="2" name="Rectangle 1"/>
          <p:cNvSpPr/>
          <p:nvPr/>
        </p:nvSpPr>
        <p:spPr>
          <a:xfrm>
            <a:off x="395420" y="5733320"/>
            <a:ext cx="8497180" cy="792110"/>
          </a:xfrm>
          <a:prstGeom prst="rect">
            <a:avLst/>
          </a:prstGeom>
          <a:ln w="2540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570" y="570590"/>
            <a:ext cx="7250809" cy="1346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00570" y="1772770"/>
            <a:ext cx="198721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sz="1600" b="1" dirty="0">
                <a:solidFill>
                  <a:schemeClr val="tx2"/>
                </a:solidFill>
                <a:latin typeface="Calibri Light" panose="020F0302020204030204" pitchFamily="34" charset="0"/>
              </a:rPr>
              <a:t>Single FIFO (72 kB)</a:t>
            </a:r>
            <a:endParaRPr lang="en-US" sz="16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59" y="1775728"/>
            <a:ext cx="4687519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sz="1600" b="1" dirty="0">
                <a:solidFill>
                  <a:schemeClr val="tx2"/>
                </a:solidFill>
                <a:latin typeface="Calibri Light" panose="020F0302020204030204" pitchFamily="34" charset="0"/>
              </a:rPr>
              <a:t>Chain of FIFOs (3456kB)</a:t>
            </a:r>
            <a:endParaRPr lang="en-US" sz="16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400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20610"/>
            <a:ext cx="8928100" cy="6048478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endParaRPr lang="en-US" sz="32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endParaRPr lang="en-US" sz="32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endParaRPr lang="en-US" sz="32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endParaRPr lang="en-US" sz="32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endParaRPr lang="en-US" sz="32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r>
              <a:rPr lang="en-US" sz="32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Thank you for your attention!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endParaRPr lang="pl-PL" sz="2400" b="1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75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upgraded ALICE Inner Tracking System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7E025D9-06CF-4DEF-88C5-AFB2142D3C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0" y="2874624"/>
            <a:ext cx="4427980" cy="2498646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48019429-E94C-46A5-9909-D300B0F6CC4E}"/>
              </a:ext>
            </a:extLst>
          </p:cNvPr>
          <p:cNvSpPr txBox="1"/>
          <p:nvPr/>
        </p:nvSpPr>
        <p:spPr>
          <a:xfrm>
            <a:off x="107380" y="5373270"/>
            <a:ext cx="3816530" cy="43206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Upgraded ALICE Inner Tracking System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F881E6C-AFA1-4753-9F5E-948C73B1E031}"/>
              </a:ext>
            </a:extLst>
          </p:cNvPr>
          <p:cNvSpPr txBox="1"/>
          <p:nvPr/>
        </p:nvSpPr>
        <p:spPr>
          <a:xfrm>
            <a:off x="5652150" y="5445280"/>
            <a:ext cx="914400" cy="91440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id="{007DA3E1-D0A3-4275-8F2C-7900BAF3663B}"/>
                  </a:ext>
                </a:extLst>
              </p:cNvPr>
              <p:cNvSpPr txBox="1"/>
              <p:nvPr/>
            </p:nvSpPr>
            <p:spPr>
              <a:xfrm>
                <a:off x="107950" y="620610"/>
                <a:ext cx="8928100" cy="2016280"/>
              </a:xfrm>
              <a:prstGeom prst="rect">
                <a:avLst/>
              </a:prstGeom>
              <a:noFill/>
            </p:spPr>
            <p:txBody>
              <a:bodyPr wrap="square" tIns="36000" bIns="36000" rtlCol="0" anchor="t" anchorCtr="0">
                <a:noAutofit/>
              </a:bodyPr>
              <a:lstStyle/>
              <a:p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The upgraded ITS Readout System</a:t>
                </a:r>
                <a:r>
                  <a:rPr lang="pl-PL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[3]</a:t>
                </a: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key points: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192 SRAM FPGAs (Xilinx </a:t>
                </a:r>
                <a:r>
                  <a:rPr lang="en-US" sz="2000" b="1" dirty="0" err="1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Kintex</a:t>
                </a: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</a:t>
                </a:r>
                <a:r>
                  <a:rPr lang="en-US" sz="2000" b="1" dirty="0" err="1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Ultrascale</a:t>
                </a: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XCKU060)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Radiation environment parameters: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TID: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10 </m:t>
                    </m:r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𝑘𝑟𝑎𝑑</m:t>
                    </m:r>
                  </m:oMath>
                </a14:m>
                <a:r>
                  <a:rPr lang="en-US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(with a safety factor of 10)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high-energy hadron flux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𝑘𝑖𝑛</m:t>
                        </m:r>
                      </m:sub>
                    </m:sSub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&gt;20</m:t>
                    </m:r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𝑀𝑒𝑉</m:t>
                    </m:r>
                  </m:oMath>
                </a14:m>
                <a:r>
                  <a:rPr lang="en-US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):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sSup>
                      <m:sSup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sSup>
                      <m:sSup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2000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1 </m:t>
                    </m:r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𝑀𝑒𝑉</m:t>
                    </m:r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</a:rPr>
                          <m:t>𝑒𝑞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fluence: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1.6</m:t>
                    </m:r>
                    <m:r>
                      <a:rPr lang="en-US" sz="2000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11</m:t>
                        </m:r>
                      </m:sup>
                    </m:sSup>
                    <m:sSup>
                      <m:sSupPr>
                        <m:ctrlP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𝑐𝑚</m:t>
                        </m:r>
                      </m:e>
                      <m:sup>
                        <m:r>
                          <a:rPr lang="en-US" sz="2000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(integrated over 10 years)</a:t>
                </a:r>
                <a:endParaRPr lang="en-US" sz="24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7" name="pole tekstowe 6">
                <a:extLst>
                  <a:ext uri="{FF2B5EF4-FFF2-40B4-BE49-F238E27FC236}">
                    <a16:creationId xmlns:a16="http://schemas.microsoft.com/office/drawing/2014/main" xmlns="" xmlns:a14="http://schemas.microsoft.com/office/drawing/2010/main" id="{007DA3E1-D0A3-4275-8F2C-7900BAF36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50" y="620610"/>
                <a:ext cx="8928100" cy="2016280"/>
              </a:xfrm>
              <a:prstGeom prst="rect">
                <a:avLst/>
              </a:prstGeom>
              <a:blipFill rotWithShape="0">
                <a:blip r:embed="rId4"/>
                <a:stretch>
                  <a:fillRect l="-751" t="-2115" b="-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Obraz 7">
            <a:extLst>
              <a:ext uri="{FF2B5EF4-FFF2-40B4-BE49-F238E27FC236}">
                <a16:creationId xmlns:a16="http://schemas.microsoft.com/office/drawing/2014/main" id="{1AEFCD89-C307-401E-A4A6-51466F54C7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20" y="3501010"/>
            <a:ext cx="5019955" cy="2907065"/>
          </a:xfrm>
          <a:prstGeom prst="rect">
            <a:avLst/>
          </a:prstGeom>
        </p:spPr>
      </p:pic>
      <p:sp>
        <p:nvSpPr>
          <p:cNvPr id="9" name="pole tekstowe 8">
            <a:extLst>
              <a:ext uri="{FF2B5EF4-FFF2-40B4-BE49-F238E27FC236}">
                <a16:creationId xmlns:a16="http://schemas.microsoft.com/office/drawing/2014/main" id="{3C8C314C-1C07-4FF9-91E8-3E7685B361FF}"/>
              </a:ext>
            </a:extLst>
          </p:cNvPr>
          <p:cNvSpPr txBox="1"/>
          <p:nvPr/>
        </p:nvSpPr>
        <p:spPr>
          <a:xfrm rot="16200000">
            <a:off x="4178380" y="5097029"/>
            <a:ext cx="1259608" cy="545647"/>
          </a:xfrm>
          <a:prstGeom prst="rect">
            <a:avLst/>
          </a:prstGeom>
          <a:noFill/>
          <a:ln w="38100" cmpd="thickThin">
            <a:solidFill>
              <a:schemeClr val="accent6"/>
            </a:solidFill>
          </a:ln>
        </p:spPr>
        <p:txBody>
          <a:bodyPr wrap="square" tIns="36000" bIns="36000" rtlCol="0" anchor="ctr" anchorCtr="0">
            <a:noAutofit/>
          </a:bodyPr>
          <a:lstStyle/>
          <a:p>
            <a:pPr algn="ctr"/>
            <a:endParaRPr lang="en-US" sz="2000" b="1" dirty="0">
              <a:solidFill>
                <a:schemeClr val="accent6"/>
              </a:solidFill>
              <a:latin typeface="Calibri Light" panose="020F0302020204030204" pitchFamily="34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FE239DC-F8C7-42E1-BE2E-A1B1BD16ADA1}"/>
              </a:ext>
            </a:extLst>
          </p:cNvPr>
          <p:cNvSpPr txBox="1"/>
          <p:nvPr/>
        </p:nvSpPr>
        <p:spPr>
          <a:xfrm rot="16200000">
            <a:off x="8231190" y="2825212"/>
            <a:ext cx="1254989" cy="302264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cm</a:t>
            </a:r>
            <a:r>
              <a:rPr lang="en-US" sz="2400" b="1" baseline="30000" dirty="0">
                <a:solidFill>
                  <a:schemeClr val="tx2"/>
                </a:solidFill>
                <a:latin typeface="Calibri Light" panose="020F0302020204030204" pitchFamily="34" charset="0"/>
              </a:rPr>
              <a:t>−2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s</a:t>
            </a:r>
            <a:r>
              <a:rPr lang="en-US" sz="2400" b="1" baseline="30000" dirty="0">
                <a:solidFill>
                  <a:schemeClr val="tx2"/>
                </a:solidFill>
                <a:latin typeface="Calibri Light" panose="020F0302020204030204" pitchFamily="34" charset="0"/>
              </a:rPr>
              <a:t>−1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AEDE68C-4FA6-4A5C-BE3A-988C4FE1D59E}"/>
              </a:ext>
            </a:extLst>
          </p:cNvPr>
          <p:cNvSpPr txBox="1"/>
          <p:nvPr/>
        </p:nvSpPr>
        <p:spPr>
          <a:xfrm>
            <a:off x="3995921" y="2780910"/>
            <a:ext cx="4536630" cy="763906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Components of the ITS readout system</a:t>
            </a: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4C57FC8E-309C-498B-AC74-32E39F2A9623}"/>
              </a:ext>
            </a:extLst>
          </p:cNvPr>
          <p:cNvCxnSpPr>
            <a:cxnSpLocks/>
          </p:cNvCxnSpPr>
          <p:nvPr/>
        </p:nvCxnSpPr>
        <p:spPr>
          <a:xfrm flipH="1">
            <a:off x="5153018" y="3490274"/>
            <a:ext cx="1219232" cy="1191100"/>
          </a:xfrm>
          <a:prstGeom prst="straightConnector1">
            <a:avLst/>
          </a:prstGeom>
          <a:ln w="50800">
            <a:solidFill>
              <a:schemeClr val="accent6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E9C806AE-C46E-43DE-89EC-329F3F1362D8}"/>
              </a:ext>
            </a:extLst>
          </p:cNvPr>
          <p:cNvSpPr txBox="1"/>
          <p:nvPr/>
        </p:nvSpPr>
        <p:spPr>
          <a:xfrm rot="10800000">
            <a:off x="5796170" y="5482443"/>
            <a:ext cx="1259608" cy="545647"/>
          </a:xfrm>
          <a:prstGeom prst="rect">
            <a:avLst/>
          </a:prstGeom>
          <a:noFill/>
          <a:ln w="38100" cmpd="thickThin">
            <a:solidFill>
              <a:schemeClr val="accent6"/>
            </a:solidFill>
          </a:ln>
        </p:spPr>
        <p:txBody>
          <a:bodyPr wrap="square" tIns="36000" bIns="36000" rtlCol="0" anchor="ctr" anchorCtr="0">
            <a:noAutofit/>
          </a:bodyPr>
          <a:lstStyle/>
          <a:p>
            <a:pPr algn="ctr"/>
            <a:endParaRPr lang="en-US" sz="2000" b="1" dirty="0">
              <a:solidFill>
                <a:schemeClr val="accent6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7" name="Łącznik prosty ze strzałką 16">
            <a:extLst>
              <a:ext uri="{FF2B5EF4-FFF2-40B4-BE49-F238E27FC236}">
                <a16:creationId xmlns:a16="http://schemas.microsoft.com/office/drawing/2014/main" id="{58E3769B-263B-45E9-8BE7-41AA20DAFFF0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2321370" y="5373270"/>
            <a:ext cx="3402790" cy="235146"/>
          </a:xfrm>
          <a:prstGeom prst="straightConnector1">
            <a:avLst/>
          </a:prstGeom>
          <a:ln w="50800">
            <a:solidFill>
              <a:schemeClr val="accent6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3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solidFill>
                  <a:srgbClr val="C00000"/>
                </a:solidFill>
                <a:latin typeface="Calibri Light" panose="020F0302020204030204" pitchFamily="34" charset="0"/>
              </a:rPr>
              <a:t>Literature</a:t>
            </a:r>
            <a:endParaRPr lang="en-US" sz="24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950" y="620610"/>
            <a:ext cx="8928100" cy="6048478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/>
              <a:t>T.</a:t>
            </a:r>
            <a:r>
              <a:rPr lang="pl-PL" sz="1600" dirty="0"/>
              <a:t> </a:t>
            </a:r>
            <a:r>
              <a:rPr lang="en-US" sz="1600" dirty="0"/>
              <a:t>Vanat, Physical Fault Injection and Monitoring Methods for Programmable Devices. PhD thesis, Czech Technical University in Prague, 2017.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A. Gruwell, P. Zabriskie, and M.</a:t>
            </a:r>
            <a:r>
              <a:rPr lang="pl-PL" sz="1600" dirty="0"/>
              <a:t> </a:t>
            </a:r>
            <a:r>
              <a:rPr lang="en-GB" sz="1600" dirty="0"/>
              <a:t>Wirthlin, “High-speed FPGA configuration and testing</a:t>
            </a:r>
            <a:r>
              <a:rPr lang="pl-PL" sz="1600" dirty="0"/>
              <a:t> </a:t>
            </a:r>
            <a:r>
              <a:rPr lang="en-GB" sz="1600" dirty="0"/>
              <a:t>through JTAG,” in 2016 IEEE AUTOTESTCON, pp. 1–8, Sept 2016.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endParaRPr lang="en-US" sz="1600" dirty="0"/>
          </a:p>
          <a:p>
            <a:endParaRPr lang="en-US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05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0" y="4293120"/>
            <a:ext cx="8928100" cy="151221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pl-PL" sz="3000" b="1" dirty="0">
                <a:solidFill>
                  <a:schemeClr val="tx2"/>
                </a:solidFill>
                <a:latin typeface="Calibri Light" panose="020F0302020204030204" pitchFamily="34" charset="0"/>
              </a:rPr>
              <a:t>Backup slides</a:t>
            </a:r>
            <a:endParaRPr lang="en-US" sz="3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38765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65906"/>
            <a:ext cx="8928100" cy="945412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Readout Unit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v0 [4] was used as a platform for all radiation tests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A custom beam dosimetry system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[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5]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was utilized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Radiation testing facility and beam test setup</a:t>
            </a:r>
            <a:endParaRPr lang="en-US" sz="2400" dirty="0">
              <a:latin typeface="Calibri Light" panose="020F0302020204030204" pitchFamily="34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6B2FF8C1-B918-497F-9A97-D3418DDBAD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9248" y="2087958"/>
            <a:ext cx="4485841" cy="342340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FA97CDA0-7F11-4BB3-8C9B-AC4F134AD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470" y="2634972"/>
            <a:ext cx="5040700" cy="2329376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CBBF12B4-0088-434F-99A3-EE129F5008A7}"/>
              </a:ext>
            </a:extLst>
          </p:cNvPr>
          <p:cNvSpPr txBox="1"/>
          <p:nvPr/>
        </p:nvSpPr>
        <p:spPr>
          <a:xfrm>
            <a:off x="180531" y="6021360"/>
            <a:ext cx="3494844" cy="36005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i="1" dirty="0">
                <a:solidFill>
                  <a:schemeClr val="tx2"/>
                </a:solidFill>
              </a:rPr>
              <a:t>Readout Unit v0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89705E36-2679-49CA-89FF-A17C5F06FB33}"/>
              </a:ext>
            </a:extLst>
          </p:cNvPr>
          <p:cNvSpPr txBox="1"/>
          <p:nvPr/>
        </p:nvSpPr>
        <p:spPr>
          <a:xfrm>
            <a:off x="3852470" y="5034950"/>
            <a:ext cx="525616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000" i="1" dirty="0"/>
              <a:t>Diagram of beam test setup connections</a:t>
            </a:r>
            <a:endParaRPr lang="en-US" sz="28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10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620610"/>
            <a:ext cx="8928100" cy="187226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JCM scrubber is an external device serving many different functions regarding operation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s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on the FPGA’s CRAM (e.g. blind scrubbing, readback scrubbing, error injection).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latin typeface="Calibri Light" panose="020F0302020204030204" pitchFamily="34" charset="0"/>
              </a:rPr>
              <a:t>JCM CRAM scrubber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60" y="2974915"/>
            <a:ext cx="2134409" cy="23983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1571" y="2650230"/>
            <a:ext cx="4565520" cy="30830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91571" y="5733320"/>
            <a:ext cx="4565520" cy="28804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Architecture of the JCM scrubber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460" y="5373270"/>
            <a:ext cx="2134409" cy="28804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JCM scrubber installed in the beam test setup</a:t>
            </a:r>
          </a:p>
        </p:txBody>
      </p:sp>
    </p:spTree>
    <p:extLst>
      <p:ext uri="{BB962C8B-B14F-4D97-AF65-F5344CB8AC3E}">
        <p14:creationId xmlns:p14="http://schemas.microsoft.com/office/powerpoint/2010/main" val="4445170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pl-PL" sz="2400" b="1" dirty="0">
                <a:solidFill>
                  <a:srgbClr val="C00000"/>
                </a:solidFill>
                <a:latin typeface="Calibri Light" panose="020F0302020204030204" pitchFamily="34" charset="0"/>
              </a:rPr>
              <a:t>Literature (extended)</a:t>
            </a:r>
            <a:endParaRPr lang="en-US" sz="24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950" y="620610"/>
            <a:ext cx="8928100" cy="6048478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600" dirty="0"/>
              <a:t>T. Vanat, Physical Fault Injection and Monitoring Methods for Programmable Devices. PhD thesis, Czech Technical University in Prague, 2017.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r>
              <a:rPr lang="en-GB" sz="1600" dirty="0"/>
              <a:t>A. Gruwell, P. Zabriskie, and </a:t>
            </a:r>
            <a:r>
              <a:rPr lang="en-GB" sz="1600" dirty="0" err="1"/>
              <a:t>M.Wirthlin</a:t>
            </a:r>
            <a:r>
              <a:rPr lang="en-GB" sz="1600" dirty="0"/>
              <a:t>, “High-speed FPGA configuration and testing</a:t>
            </a:r>
            <a:r>
              <a:rPr lang="pl-PL" sz="1600" dirty="0"/>
              <a:t> </a:t>
            </a:r>
            <a:r>
              <a:rPr lang="en-GB" sz="1600" dirty="0"/>
              <a:t>through JTAG,” in 2016 IEEE AUTOTESTCON, pp. 1–8, Sept 2016.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ALICE Collaboration, “Technical Design Report for the Upgrade of the ALICE Inner Tracking System,” Tech. Rep. CERN-LHCC-2013-024. ALICE-TDR-017, Nov 2013.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K. M. Sielewicz, G. A. Rinella, M. Bonora, J. Ferencei, P. Giubilato, M. J. Rossewij, J. Schambach,</a:t>
            </a:r>
            <a:r>
              <a:rPr lang="pl-PL" sz="1600" dirty="0"/>
              <a:t> </a:t>
            </a:r>
            <a:r>
              <a:rPr lang="en-GB" sz="1600" dirty="0"/>
              <a:t>and T. Vanat, “Prototype readout electronics for the upgraded ALICE Inner Tracking System,”</a:t>
            </a:r>
            <a:r>
              <a:rPr lang="pl-PL" sz="1600" dirty="0"/>
              <a:t> </a:t>
            </a:r>
            <a:r>
              <a:rPr lang="en-GB" sz="1600" dirty="0"/>
              <a:t>Journal of Instrumentation, vol. 12, no. 01, p. C01008, 2017.</a:t>
            </a:r>
            <a:endParaRPr lang="pl-PL" sz="1600" dirty="0"/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T. Vanat, J. </a:t>
            </a:r>
            <a:r>
              <a:rPr lang="en-US" sz="1600" dirty="0" err="1"/>
              <a:t>Posp</a:t>
            </a:r>
            <a:r>
              <a:rPr lang="pl-PL" sz="1600" dirty="0"/>
              <a:t>is</a:t>
            </a:r>
            <a:r>
              <a:rPr lang="en-US" sz="1600" dirty="0" err="1"/>
              <a:t>il</a:t>
            </a:r>
            <a:r>
              <a:rPr lang="en-US" sz="1600" dirty="0"/>
              <a:t>, F. Kr</a:t>
            </a:r>
            <a:r>
              <a:rPr lang="pl-PL" sz="1600" dirty="0"/>
              <a:t>iz</a:t>
            </a:r>
            <a:r>
              <a:rPr lang="en-US" sz="1600" dirty="0" err="1"/>
              <a:t>ek</a:t>
            </a:r>
            <a:r>
              <a:rPr lang="en-US" sz="1600" dirty="0"/>
              <a:t>, J. Ferencei, and H. </a:t>
            </a:r>
            <a:r>
              <a:rPr lang="en-US" sz="1600" dirty="0" err="1"/>
              <a:t>Kubatova</a:t>
            </a:r>
            <a:r>
              <a:rPr lang="en-US" sz="1600" dirty="0"/>
              <a:t>, “A System for Radiation Testing</a:t>
            </a:r>
            <a:r>
              <a:rPr lang="pl-PL" sz="1600" dirty="0"/>
              <a:t> </a:t>
            </a:r>
            <a:r>
              <a:rPr lang="en-GB" sz="1600" dirty="0"/>
              <a:t>and Physical Fault Injection into the FPGAs and Other Electronics,” in 2015 </a:t>
            </a:r>
            <a:r>
              <a:rPr lang="en-GB" sz="1600" dirty="0" err="1"/>
              <a:t>Euromicro</a:t>
            </a:r>
            <a:r>
              <a:rPr lang="pl-PL" sz="1600" dirty="0"/>
              <a:t> </a:t>
            </a:r>
            <a:r>
              <a:rPr lang="en-US" sz="1600" dirty="0"/>
              <a:t>Conference on Digital System Design, pp. 205–210, Aug 2015.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687725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81B8C5C2-25AB-4F4C-977D-E045CEE6A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816" y="504576"/>
            <a:ext cx="5971825" cy="609286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Comparison of HEP data readout system</a:t>
            </a:r>
            <a:r>
              <a:rPr lang="pl-PL" sz="2400" b="1" dirty="0">
                <a:latin typeface="Calibri Light" panose="020F0302020204030204" pitchFamily="34" charset="0"/>
              </a:rPr>
              <a:t>s</a:t>
            </a:r>
            <a:r>
              <a:rPr lang="en-US" sz="2400" b="1" dirty="0">
                <a:latin typeface="Calibri Light" panose="020F0302020204030204" pitchFamily="34" charset="0"/>
              </a:rPr>
              <a:t> radiation environments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467197D1-BB4B-4334-B1F0-15446723D5A3}"/>
              </a:ext>
            </a:extLst>
          </p:cNvPr>
          <p:cNvSpPr/>
          <p:nvPr/>
        </p:nvSpPr>
        <p:spPr>
          <a:xfrm>
            <a:off x="1608816" y="3068950"/>
            <a:ext cx="5971825" cy="340320"/>
          </a:xfrm>
          <a:prstGeom prst="rect">
            <a:avLst/>
          </a:prstGeom>
          <a:solidFill>
            <a:schemeClr val="accent6">
              <a:alpha val="8000"/>
            </a:schemeClr>
          </a:solidFill>
          <a:ln w="19050"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Łącznik prosty ze strzałką 8">
            <a:extLst>
              <a:ext uri="{FF2B5EF4-FFF2-40B4-BE49-F238E27FC236}">
                <a16:creationId xmlns:a16="http://schemas.microsoft.com/office/drawing/2014/main" id="{6C756D21-FDC6-4D0D-A84A-D7DF59746B0B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5292102" y="3448731"/>
            <a:ext cx="1080148" cy="1644816"/>
          </a:xfrm>
          <a:prstGeom prst="straightConnector1">
            <a:avLst/>
          </a:prstGeom>
          <a:ln w="25400">
            <a:solidFill>
              <a:srgbClr val="FF0000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A49E006-3E5B-4C70-B552-3E7959B2017B}"/>
              </a:ext>
            </a:extLst>
          </p:cNvPr>
          <p:cNvSpPr txBox="1"/>
          <p:nvPr/>
        </p:nvSpPr>
        <p:spPr>
          <a:xfrm>
            <a:off x="3851900" y="5093547"/>
            <a:ext cx="5040700" cy="1531939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en-US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The first readout system that will operate in 5x higher HEH flux</a:t>
            </a:r>
          </a:p>
        </p:txBody>
      </p:sp>
    </p:spTree>
    <p:extLst>
      <p:ext uri="{BB962C8B-B14F-4D97-AF65-F5344CB8AC3E}">
        <p14:creationId xmlns:p14="http://schemas.microsoft.com/office/powerpoint/2010/main" val="42267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95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Motivation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for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the study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7950" y="620610"/>
            <a:ext cx="8928100" cy="590482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Motivation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for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this study was to quantitatively compare different </a:t>
            </a:r>
            <a:r>
              <a:rPr lang="en-US" sz="2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TMR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topologies, evaluate CRAM </a:t>
            </a:r>
            <a:r>
              <a:rPr lang="en-US" sz="2400" b="1" dirty="0">
                <a:solidFill>
                  <a:srgbClr val="FF0000"/>
                </a:solidFill>
                <a:latin typeface="Calibri Light" panose="020F0302020204030204" pitchFamily="34" charset="0"/>
              </a:rPr>
              <a:t>scrubbing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effectiveness, and investigate performance of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built-in memory </a:t>
            </a:r>
            <a:r>
              <a:rPr lang="en-US" sz="2400" b="1" dirty="0">
                <a:solidFill>
                  <a:schemeClr val="accent6"/>
                </a:solidFill>
                <a:latin typeface="Calibri Light" panose="020F0302020204030204" pitchFamily="34" charset="0"/>
              </a:rPr>
              <a:t>ECC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protection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mechanism.</a:t>
            </a:r>
          </a:p>
          <a:p>
            <a:pPr algn="ctr"/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just"/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just"/>
            <a:r>
              <a:rPr lang="en-US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For </a:t>
            </a:r>
            <a:r>
              <a:rPr lang="pl-PL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more</a:t>
            </a:r>
            <a:r>
              <a:rPr lang="en-US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 information please check our IEEE REDW-2017 paper</a:t>
            </a:r>
            <a:r>
              <a:rPr lang="pl-PL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 and my </a:t>
            </a:r>
            <a:r>
              <a:rPr lang="en-US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doctoral thesis.</a:t>
            </a:r>
          </a:p>
          <a:p>
            <a:pPr marL="457200" indent="-457200">
              <a:buAutoNum type="arabicPeriod"/>
            </a:pPr>
            <a:r>
              <a:rPr lang="en-US" sz="2000" dirty="0">
                <a:latin typeface="+mj-lt"/>
              </a:rPr>
              <a:t>K. M. Sielewicz, G. Aglieri Rinella, M. Bonora, P. Giubilato, M. Lupi, M. J. Rossewij, J. Schambach, T. Vanat, </a:t>
            </a:r>
            <a:r>
              <a:rPr lang="en-US" sz="2000" dirty="0">
                <a:solidFill>
                  <a:schemeClr val="tx2"/>
                </a:solidFill>
                <a:latin typeface="+mj-lt"/>
              </a:rPr>
              <a:t>„Experimental methods and results for the evaluation of triple modular redundancy SEU mitigation techniques with the Xilinx Kintex-7 FPGA”, IEEE REDW-2017</a:t>
            </a:r>
            <a:endParaRPr lang="pl-PL" sz="2000" dirty="0">
              <a:solidFill>
                <a:schemeClr val="tx2"/>
              </a:solidFill>
              <a:latin typeface="+mj-lt"/>
            </a:endParaRPr>
          </a:p>
          <a:p>
            <a:pPr marL="457200" indent="-457200">
              <a:buAutoNum type="arabicPeriod"/>
            </a:pPr>
            <a:r>
              <a:rPr lang="pl-PL" sz="2000" dirty="0">
                <a:solidFill>
                  <a:schemeClr val="tx2"/>
                </a:solidFill>
                <a:latin typeface="+mj-lt"/>
              </a:rPr>
              <a:t>K. M. Sielewicz, </a:t>
            </a:r>
            <a:r>
              <a:rPr lang="en-US" sz="2000" dirty="0">
                <a:solidFill>
                  <a:schemeClr val="tx2"/>
                </a:solidFill>
                <a:latin typeface="+mj-lt"/>
              </a:rPr>
              <a:t>Mitigation Methods Increasing Radiation Hardness of the FPGA-Based Readout of the ALICE Inner Tracking System</a:t>
            </a:r>
            <a:r>
              <a:rPr lang="pl-PL" sz="2000" dirty="0">
                <a:solidFill>
                  <a:schemeClr val="tx2"/>
                </a:solidFill>
                <a:latin typeface="+mj-lt"/>
              </a:rPr>
              <a:t>, </a:t>
            </a:r>
            <a:r>
              <a:rPr lang="pl-PL" sz="2000" dirty="0" err="1">
                <a:solidFill>
                  <a:schemeClr val="tx2"/>
                </a:solidFill>
                <a:latin typeface="+mj-lt"/>
              </a:rPr>
              <a:t>Doctoral</a:t>
            </a:r>
            <a:r>
              <a:rPr lang="pl-PL" sz="2000" dirty="0">
                <a:solidFill>
                  <a:schemeClr val="tx2"/>
                </a:solidFill>
                <a:latin typeface="+mj-lt"/>
              </a:rPr>
              <a:t> </a:t>
            </a:r>
            <a:r>
              <a:rPr lang="pl-PL" sz="2000" dirty="0" err="1">
                <a:solidFill>
                  <a:schemeClr val="tx2"/>
                </a:solidFill>
                <a:latin typeface="+mj-lt"/>
              </a:rPr>
              <a:t>Thesis</a:t>
            </a:r>
            <a:r>
              <a:rPr lang="pl-PL" sz="2000" dirty="0">
                <a:solidFill>
                  <a:schemeClr val="tx2"/>
                </a:solidFill>
                <a:latin typeface="+mj-lt"/>
              </a:rPr>
              <a:t>, </a:t>
            </a:r>
            <a:r>
              <a:rPr lang="en-US" dirty="0"/>
              <a:t>CERN-THESIS-2018-193</a:t>
            </a:r>
            <a:r>
              <a:rPr lang="pl-PL" dirty="0"/>
              <a:t> ( </a:t>
            </a:r>
            <a:r>
              <a:rPr lang="pl-PL" dirty="0">
                <a:hlinkClick r:id="rId3"/>
              </a:rPr>
              <a:t>cds.cern.ch/record/2643800</a:t>
            </a:r>
            <a:r>
              <a:rPr lang="pl-PL" dirty="0"/>
              <a:t> )</a:t>
            </a:r>
            <a:endParaRPr lang="en-US" sz="20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F881E6C-AFA1-4753-9F5E-948C73B1E031}"/>
              </a:ext>
            </a:extLst>
          </p:cNvPr>
          <p:cNvSpPr txBox="1"/>
          <p:nvPr/>
        </p:nvSpPr>
        <p:spPr>
          <a:xfrm>
            <a:off x="5652150" y="5445280"/>
            <a:ext cx="914400" cy="91440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797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7273E1A3-6BAF-42FB-BDD1-403583AD7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07" y="2984799"/>
            <a:ext cx="7572785" cy="347382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8F61099D-87A9-405D-9822-F5ED42E22F76}"/>
              </a:ext>
            </a:extLst>
          </p:cNvPr>
          <p:cNvSpPr/>
          <p:nvPr/>
        </p:nvSpPr>
        <p:spPr>
          <a:xfrm>
            <a:off x="107380" y="44530"/>
            <a:ext cx="8929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Design functional error rate estimation</a:t>
            </a:r>
            <a:r>
              <a:rPr lang="pl-PL" sz="2400" dirty="0"/>
              <a:t> </a:t>
            </a:r>
            <a:r>
              <a:rPr lang="en-US" sz="2400" dirty="0"/>
              <a:t>methodology</a:t>
            </a:r>
          </a:p>
        </p:txBody>
      </p:sp>
      <p:cxnSp>
        <p:nvCxnSpPr>
          <p:cNvPr id="4" name="Łącznik prosty 3">
            <a:extLst>
              <a:ext uri="{FF2B5EF4-FFF2-40B4-BE49-F238E27FC236}">
                <a16:creationId xmlns:a16="http://schemas.microsoft.com/office/drawing/2014/main" id="{203C2173-039C-42A6-A51B-BD6901C8570C}"/>
              </a:ext>
            </a:extLst>
          </p:cNvPr>
          <p:cNvCxnSpPr/>
          <p:nvPr/>
        </p:nvCxnSpPr>
        <p:spPr>
          <a:xfrm>
            <a:off x="251400" y="2492870"/>
            <a:ext cx="8641200" cy="0"/>
          </a:xfrm>
          <a:prstGeom prst="line">
            <a:avLst/>
          </a:prstGeom>
          <a:ln w="317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rostokąt 7">
            <a:extLst>
              <a:ext uri="{FF2B5EF4-FFF2-40B4-BE49-F238E27FC236}">
                <a16:creationId xmlns:a16="http://schemas.microsoft.com/office/drawing/2014/main" id="{EEB19A08-81BA-4E71-BD84-17B0548C8931}"/>
              </a:ext>
            </a:extLst>
          </p:cNvPr>
          <p:cNvSpPr/>
          <p:nvPr/>
        </p:nvSpPr>
        <p:spPr>
          <a:xfrm>
            <a:off x="3491850" y="908650"/>
            <a:ext cx="2160300" cy="865184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dirty="0"/>
              <a:t>Final FPGA design implemented in FPGA</a:t>
            </a:r>
            <a:endParaRPr lang="en-US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A79A6BD1-F584-4BDB-B068-FD875CEEA5FE}"/>
              </a:ext>
            </a:extLst>
          </p:cNvPr>
          <p:cNvSpPr txBox="1"/>
          <p:nvPr/>
        </p:nvSpPr>
        <p:spPr>
          <a:xfrm>
            <a:off x="6732300" y="907586"/>
            <a:ext cx="1944270" cy="865184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Binary result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r>
              <a:rPr lang="en-US" sz="16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design works</a:t>
            </a:r>
            <a:endParaRPr lang="pl-PL" sz="16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algn="ctr"/>
            <a:r>
              <a:rPr lang="en-US" sz="1600" b="1" dirty="0">
                <a:solidFill>
                  <a:schemeClr val="tx2"/>
                </a:solidFill>
                <a:latin typeface="Calibri Light" panose="020F0302020204030204" pitchFamily="34" charset="0"/>
              </a:rPr>
              <a:t>or it doesn’t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86D5E989-D13C-46F4-A6A0-0890AE16B549}"/>
              </a:ext>
            </a:extLst>
          </p:cNvPr>
          <p:cNvSpPr/>
          <p:nvPr/>
        </p:nvSpPr>
        <p:spPr>
          <a:xfrm>
            <a:off x="35371" y="1581025"/>
            <a:ext cx="3312459" cy="839833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dirty="0"/>
              <a:t>Experimental testing</a:t>
            </a:r>
          </a:p>
          <a:p>
            <a:pPr algn="ctr"/>
            <a:r>
              <a:rPr lang="en-US" dirty="0"/>
              <a:t>Fault injection / irradiation</a:t>
            </a:r>
          </a:p>
        </p:txBody>
      </p:sp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F7D916CC-AFED-49AA-AC20-8BDA0FACC0DE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 flipV="1">
            <a:off x="5652150" y="1340178"/>
            <a:ext cx="1080150" cy="1064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: łamany 13">
            <a:extLst>
              <a:ext uri="{FF2B5EF4-FFF2-40B4-BE49-F238E27FC236}">
                <a16:creationId xmlns:a16="http://schemas.microsoft.com/office/drawing/2014/main" id="{56D2E97D-C22C-47F3-B012-383539BD96E2}"/>
              </a:ext>
            </a:extLst>
          </p:cNvPr>
          <p:cNvCxnSpPr/>
          <p:nvPr/>
        </p:nvCxnSpPr>
        <p:spPr>
          <a:xfrm flipV="1">
            <a:off x="3347830" y="1773834"/>
            <a:ext cx="1224170" cy="227108"/>
          </a:xfrm>
          <a:prstGeom prst="bentConnector2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rostokąt 14">
            <a:extLst>
              <a:ext uri="{FF2B5EF4-FFF2-40B4-BE49-F238E27FC236}">
                <a16:creationId xmlns:a16="http://schemas.microsoft.com/office/drawing/2014/main" id="{310626C1-E5E7-4001-9AB4-9550C16825B2}"/>
              </a:ext>
            </a:extLst>
          </p:cNvPr>
          <p:cNvSpPr/>
          <p:nvPr/>
        </p:nvSpPr>
        <p:spPr>
          <a:xfrm>
            <a:off x="51955" y="476058"/>
            <a:ext cx="3943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Current methodology</a:t>
            </a:r>
          </a:p>
        </p:txBody>
      </p:sp>
      <p:sp>
        <p:nvSpPr>
          <p:cNvPr id="16" name="Prostokąt 15">
            <a:extLst>
              <a:ext uri="{FF2B5EF4-FFF2-40B4-BE49-F238E27FC236}">
                <a16:creationId xmlns:a16="http://schemas.microsoft.com/office/drawing/2014/main" id="{4EBC50B5-B05B-4E31-873B-53CCE9C532E3}"/>
              </a:ext>
            </a:extLst>
          </p:cNvPr>
          <p:cNvSpPr/>
          <p:nvPr/>
        </p:nvSpPr>
        <p:spPr>
          <a:xfrm>
            <a:off x="65693" y="2492870"/>
            <a:ext cx="3943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/>
              <a:t>Proposed methodology</a:t>
            </a:r>
          </a:p>
        </p:txBody>
      </p:sp>
    </p:spTree>
    <p:extLst>
      <p:ext uri="{BB962C8B-B14F-4D97-AF65-F5344CB8AC3E}">
        <p14:creationId xmlns:p14="http://schemas.microsoft.com/office/powerpoint/2010/main" val="27274458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CFAA0C20-6116-49D4-8315-CED5DFD46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80" y="908650"/>
            <a:ext cx="8925320" cy="4392610"/>
          </a:xfrm>
          <a:prstGeom prst="rect">
            <a:avLst/>
          </a:prstGeom>
        </p:spPr>
      </p:pic>
      <p:sp>
        <p:nvSpPr>
          <p:cNvPr id="3" name="Prostokąt 2">
            <a:extLst>
              <a:ext uri="{FF2B5EF4-FFF2-40B4-BE49-F238E27FC236}">
                <a16:creationId xmlns:a16="http://schemas.microsoft.com/office/drawing/2014/main" id="{31D83FCC-5138-4B46-98FF-DEC63FAE118E}"/>
              </a:ext>
            </a:extLst>
          </p:cNvPr>
          <p:cNvSpPr/>
          <p:nvPr/>
        </p:nvSpPr>
        <p:spPr>
          <a:xfrm>
            <a:off x="251400" y="14925"/>
            <a:ext cx="8641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Emulator architecture</a:t>
            </a:r>
            <a:endParaRPr 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1507021-963E-41F8-965B-E600DD583CDB}"/>
              </a:ext>
            </a:extLst>
          </p:cNvPr>
          <p:cNvSpPr/>
          <p:nvPr/>
        </p:nvSpPr>
        <p:spPr>
          <a:xfrm>
            <a:off x="239945" y="824044"/>
            <a:ext cx="1091605" cy="4549226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F67328E9-D344-409D-9512-80435393B98F}"/>
              </a:ext>
            </a:extLst>
          </p:cNvPr>
          <p:cNvSpPr txBox="1"/>
          <p:nvPr/>
        </p:nvSpPr>
        <p:spPr>
          <a:xfrm>
            <a:off x="239945" y="5432684"/>
            <a:ext cx="1091605" cy="21603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TMR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3E83383-24DE-427C-ABEB-1ACF57E50A06}"/>
              </a:ext>
            </a:extLst>
          </p:cNvPr>
          <p:cNvSpPr/>
          <p:nvPr/>
        </p:nvSpPr>
        <p:spPr>
          <a:xfrm>
            <a:off x="5049730" y="824044"/>
            <a:ext cx="1445757" cy="4549226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9C947D-800A-468C-A730-37BE8CEA1254}"/>
              </a:ext>
            </a:extLst>
          </p:cNvPr>
          <p:cNvSpPr/>
          <p:nvPr/>
        </p:nvSpPr>
        <p:spPr>
          <a:xfrm>
            <a:off x="7740440" y="908650"/>
            <a:ext cx="1224170" cy="4464620"/>
          </a:xfrm>
          <a:prstGeom prst="rect">
            <a:avLst/>
          </a:prstGeom>
          <a:ln w="25400">
            <a:solidFill>
              <a:schemeClr val="accent5">
                <a:lumMod val="7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E0B66C1F-A04B-4FCE-A69C-8AB62EC7E96E}"/>
              </a:ext>
            </a:extLst>
          </p:cNvPr>
          <p:cNvSpPr txBox="1"/>
          <p:nvPr/>
        </p:nvSpPr>
        <p:spPr>
          <a:xfrm>
            <a:off x="7740440" y="5422980"/>
            <a:ext cx="1224170" cy="235438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TMR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TextBox 10">
            <a:extLst>
              <a:ext uri="{FF2B5EF4-FFF2-40B4-BE49-F238E27FC236}">
                <a16:creationId xmlns:a16="http://schemas.microsoft.com/office/drawing/2014/main" id="{B8E8A8ED-A8A8-435E-A13B-103090B38F1A}"/>
              </a:ext>
            </a:extLst>
          </p:cNvPr>
          <p:cNvSpPr txBox="1"/>
          <p:nvPr/>
        </p:nvSpPr>
        <p:spPr>
          <a:xfrm>
            <a:off x="5148079" y="5422980"/>
            <a:ext cx="1347407" cy="21603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b="1" dirty="0">
                <a:solidFill>
                  <a:schemeClr val="accent5">
                    <a:lumMod val="75000"/>
                  </a:schemeClr>
                </a:solidFill>
                <a:latin typeface="Calibri Light" panose="020F0302020204030204" pitchFamily="34" charset="0"/>
              </a:rPr>
              <a:t>TMR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438998B7-A1A2-46BA-814C-F4B557847333}"/>
              </a:ext>
            </a:extLst>
          </p:cNvPr>
          <p:cNvSpPr/>
          <p:nvPr/>
        </p:nvSpPr>
        <p:spPr>
          <a:xfrm>
            <a:off x="1464115" y="824044"/>
            <a:ext cx="3323915" cy="4549226"/>
          </a:xfrm>
          <a:prstGeom prst="rect">
            <a:avLst/>
          </a:prstGeom>
          <a:ln w="25400"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C000"/>
              </a:solidFill>
            </a:endParaRPr>
          </a:p>
        </p:txBody>
      </p:sp>
      <p:pic>
        <p:nvPicPr>
          <p:cNvPr id="12" name="Picture 2" descr="Znalezione obrazy dla zapytania thunder">
            <a:extLst>
              <a:ext uri="{FF2B5EF4-FFF2-40B4-BE49-F238E27FC236}">
                <a16:creationId xmlns:a16="http://schemas.microsoft.com/office/drawing/2014/main" id="{B0B52C78-0568-4D51-98FF-0AEAA021E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40" y="5458741"/>
            <a:ext cx="777598" cy="85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27B678D8-6786-4EA7-A56D-34A1E198F872}"/>
              </a:ext>
            </a:extLst>
          </p:cNvPr>
          <p:cNvSpPr txBox="1"/>
          <p:nvPr/>
        </p:nvSpPr>
        <p:spPr>
          <a:xfrm>
            <a:off x="3851899" y="5648714"/>
            <a:ext cx="5052155" cy="1020736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en-US" sz="24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Chains of the Logic Test Structures are evaluated experimentally</a:t>
            </a:r>
          </a:p>
        </p:txBody>
      </p:sp>
    </p:spTree>
    <p:extLst>
      <p:ext uri="{BB962C8B-B14F-4D97-AF65-F5344CB8AC3E}">
        <p14:creationId xmlns:p14="http://schemas.microsoft.com/office/powerpoint/2010/main" val="30431094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6D9E5B08-A576-4883-82B5-C2002AF2FBB0}"/>
              </a:ext>
            </a:extLst>
          </p:cNvPr>
          <p:cNvSpPr/>
          <p:nvPr/>
        </p:nvSpPr>
        <p:spPr>
          <a:xfrm>
            <a:off x="107380" y="14925"/>
            <a:ext cx="89292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Testing using Emulator design</a:t>
            </a:r>
            <a:endParaRPr lang="en-US"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E595EFC-DF75-40AD-AD49-D06D0906E704}"/>
              </a:ext>
            </a:extLst>
          </p:cNvPr>
          <p:cNvSpPr txBox="1"/>
          <p:nvPr/>
        </p:nvSpPr>
        <p:spPr>
          <a:xfrm>
            <a:off x="251400" y="2852920"/>
            <a:ext cx="8641200" cy="461665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Experimental testing: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EA5A9408-D7C1-46E1-A835-E7E57A96950C}"/>
              </a:ext>
            </a:extLst>
          </p:cNvPr>
          <p:cNvSpPr txBox="1"/>
          <p:nvPr/>
        </p:nvSpPr>
        <p:spPr>
          <a:xfrm>
            <a:off x="251400" y="3212970"/>
            <a:ext cx="5040700" cy="43206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particle irradiation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A475B1B-602E-48CA-99A9-75899ABA04F5}"/>
              </a:ext>
            </a:extLst>
          </p:cNvPr>
          <p:cNvSpPr txBox="1"/>
          <p:nvPr/>
        </p:nvSpPr>
        <p:spPr>
          <a:xfrm>
            <a:off x="250725" y="3573020"/>
            <a:ext cx="4753335" cy="432060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fault injection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A4631DB9-A74A-411F-84B8-B77665E0485E}"/>
              </a:ext>
            </a:extLst>
          </p:cNvPr>
          <p:cNvSpPr/>
          <p:nvPr/>
        </p:nvSpPr>
        <p:spPr>
          <a:xfrm>
            <a:off x="107380" y="548600"/>
            <a:ext cx="1800250" cy="2160300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000" dirty="0"/>
              <a:t>Integration of a LTS with Emulator and design of a data generator</a:t>
            </a:r>
            <a:endParaRPr lang="pl-PL" sz="2000" dirty="0"/>
          </a:p>
          <a:p>
            <a:pPr algn="ctr"/>
            <a:r>
              <a:rPr lang="pl-PL" sz="2000" dirty="0"/>
              <a:t>and data </a:t>
            </a:r>
            <a:r>
              <a:rPr lang="en-US" sz="2000" dirty="0"/>
              <a:t>checker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DFDB809E-471D-458D-8A07-A534A399A6A5}"/>
              </a:ext>
            </a:extLst>
          </p:cNvPr>
          <p:cNvSpPr/>
          <p:nvPr/>
        </p:nvSpPr>
        <p:spPr>
          <a:xfrm>
            <a:off x="2267681" y="548600"/>
            <a:ext cx="2160300" cy="2160300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000" dirty="0"/>
              <a:t>Testing parameters calculation (irradiation time, num</a:t>
            </a:r>
            <a:r>
              <a:rPr lang="pl-PL" sz="2000" dirty="0"/>
              <a:t>b</a:t>
            </a:r>
            <a:r>
              <a:rPr lang="en-US" sz="2000" dirty="0" err="1"/>
              <a:t>er</a:t>
            </a:r>
            <a:r>
              <a:rPr lang="en-US" sz="2000" dirty="0"/>
              <a:t> or errors to inject)</a:t>
            </a:r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75E20F2E-4D8A-4261-8BDB-9DAA28CC44FA}"/>
              </a:ext>
            </a:extLst>
          </p:cNvPr>
          <p:cNvSpPr/>
          <p:nvPr/>
        </p:nvSpPr>
        <p:spPr>
          <a:xfrm>
            <a:off x="4716021" y="548600"/>
            <a:ext cx="1811615" cy="2160300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000" dirty="0"/>
              <a:t>Experimental testing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62D7BC2C-D366-4286-A6A6-36D536547293}"/>
              </a:ext>
            </a:extLst>
          </p:cNvPr>
          <p:cNvSpPr/>
          <p:nvPr/>
        </p:nvSpPr>
        <p:spPr>
          <a:xfrm>
            <a:off x="6732300" y="548600"/>
            <a:ext cx="2267680" cy="2160300"/>
          </a:xfrm>
          <a:prstGeom prst="rect">
            <a:avLst/>
          </a:prstGeom>
          <a:ln w="19050">
            <a:solidFill>
              <a:schemeClr val="tx2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2000" dirty="0"/>
              <a:t>Experimental data analysis and functional error rate calculation</a:t>
            </a:r>
          </a:p>
        </p:txBody>
      </p:sp>
      <p:cxnSp>
        <p:nvCxnSpPr>
          <p:cNvPr id="12" name="Łącznik prosty ze strzałką 11">
            <a:extLst>
              <a:ext uri="{FF2B5EF4-FFF2-40B4-BE49-F238E27FC236}">
                <a16:creationId xmlns:a16="http://schemas.microsoft.com/office/drawing/2014/main" id="{B90142D8-175F-4054-8FD5-CCC94677E9B9}"/>
              </a:ext>
            </a:extLst>
          </p:cNvPr>
          <p:cNvCxnSpPr>
            <a:cxnSpLocks/>
            <a:stCxn id="4" idx="3"/>
            <a:endCxn id="8" idx="1"/>
          </p:cNvCxnSpPr>
          <p:nvPr/>
        </p:nvCxnSpPr>
        <p:spPr>
          <a:xfrm>
            <a:off x="1907630" y="1628750"/>
            <a:ext cx="360051" cy="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6B209C0C-25E8-4288-8471-261D8AC0BE78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4427981" y="1628750"/>
            <a:ext cx="288040" cy="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ze strzałką 15">
            <a:extLst>
              <a:ext uri="{FF2B5EF4-FFF2-40B4-BE49-F238E27FC236}">
                <a16:creationId xmlns:a16="http://schemas.microsoft.com/office/drawing/2014/main" id="{C05AA410-F442-4D77-844B-98443D22E646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6527636" y="1628750"/>
            <a:ext cx="204664" cy="0"/>
          </a:xfrm>
          <a:prstGeom prst="straightConnector1">
            <a:avLst/>
          </a:prstGeom>
          <a:ln w="19050">
            <a:solidFill>
              <a:schemeClr val="tx2"/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>
            <a:extLst>
              <a:ext uri="{FF2B5EF4-FFF2-40B4-BE49-F238E27FC236}">
                <a16:creationId xmlns:a16="http://schemas.microsoft.com/office/drawing/2014/main" id="{5EA35A08-0AB9-4516-B6D1-32B910871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2604" y="3302268"/>
            <a:ext cx="2699391" cy="326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82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950" y="587762"/>
            <a:ext cx="8928100" cy="1545058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irradiation experiments were conducted at the isochronous cyclotron [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1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] at the Nuclear Physics Institute of the Academy of Sciences of the Czech Republic in </a:t>
            </a:r>
            <a:r>
              <a:rPr lang="en-US" sz="2400" b="1" dirty="0" err="1">
                <a:solidFill>
                  <a:schemeClr val="tx2"/>
                </a:solidFill>
                <a:latin typeface="Calibri Light" panose="020F0302020204030204" pitchFamily="34" charset="0"/>
              </a:rPr>
              <a:t>Rez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, near Prague.</a:t>
            </a: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38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Radiation testing facility and beam test setup</a:t>
            </a:r>
            <a:endParaRPr lang="en-US" sz="2400" dirty="0">
              <a:latin typeface="Calibri Light" panose="020F03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90" y="1844780"/>
            <a:ext cx="3496554" cy="42277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88030" y="4859595"/>
            <a:ext cx="252035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pl-PL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Ionisation chamber</a:t>
            </a:r>
            <a:endParaRPr lang="en-US" sz="2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30" y="4499545"/>
            <a:ext cx="252035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pl-PL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FPGA</a:t>
            </a:r>
            <a:endParaRPr lang="en-US" sz="2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01565" y="5628462"/>
            <a:ext cx="252035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pl-PL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Movable X-Y platform</a:t>
            </a:r>
            <a:endParaRPr lang="en-US" sz="2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8030" y="4139495"/>
            <a:ext cx="252035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pl-PL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Beam shutter</a:t>
            </a:r>
            <a:endParaRPr lang="en-US" sz="20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1763610" y="3356990"/>
            <a:ext cx="2866866" cy="951665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1756842" y="3832822"/>
            <a:ext cx="2873634" cy="835883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835620" y="3990043"/>
            <a:ext cx="2794855" cy="1038713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2051650" y="4539018"/>
            <a:ext cx="2578826" cy="848274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788030" y="5218132"/>
            <a:ext cx="2533885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Calibri Light" panose="020F0302020204030204" pitchFamily="34" charset="0"/>
              </a:rPr>
              <a:t>10mm aluminum shield</a:t>
            </a:r>
          </a:p>
        </p:txBody>
      </p:sp>
      <p:cxnSp>
        <p:nvCxnSpPr>
          <p:cNvPr id="22" name="Straight Arrow Connector 21"/>
          <p:cNvCxnSpPr/>
          <p:nvPr/>
        </p:nvCxnSpPr>
        <p:spPr>
          <a:xfrm flipH="1" flipV="1">
            <a:off x="2195670" y="5028755"/>
            <a:ext cx="2448340" cy="768867"/>
          </a:xfrm>
          <a:prstGeom prst="straightConnector1">
            <a:avLst/>
          </a:prstGeom>
          <a:ln w="19050">
            <a:solidFill>
              <a:schemeClr val="accent6"/>
            </a:solidFill>
            <a:prstDash val="sysDot"/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779890" y="1728537"/>
            <a:ext cx="5256730" cy="2410958"/>
          </a:xfrm>
          <a:prstGeom prst="rect">
            <a:avLst/>
          </a:prstGeom>
          <a:noFill/>
        </p:spPr>
        <p:txBody>
          <a:bodyPr wrap="square" tIns="36000" bIns="36000" rtlCol="0" anchor="t" anchorCtr="0">
            <a:noAutofit/>
          </a:bodyPr>
          <a:lstStyle/>
          <a:p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The shown setup was used for testing: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CRAM and BRAM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cross-sections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Combinatorial and sequential circuits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Embedded ECC protection mechanism of built-in memory</a:t>
            </a: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Operation of different </a:t>
            </a:r>
            <a:r>
              <a:rPr lang="pl-PL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CRAM </a:t>
            </a:r>
            <a:r>
              <a:rPr lang="en-US" sz="2400" b="1" dirty="0">
                <a:solidFill>
                  <a:schemeClr val="tx2"/>
                </a:solidFill>
                <a:latin typeface="Calibri Light" panose="020F0302020204030204" pitchFamily="34" charset="0"/>
              </a:rPr>
              <a:t>scrubbers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b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21" name="pole tekstowe 1">
            <a:extLst>
              <a:ext uri="{FF2B5EF4-FFF2-40B4-BE49-F238E27FC236}">
                <a16:creationId xmlns:a16="http://schemas.microsoft.com/office/drawing/2014/main" id="{CBBF12B4-0088-434F-99A3-EE129F5008A7}"/>
              </a:ext>
            </a:extLst>
          </p:cNvPr>
          <p:cNvSpPr txBox="1"/>
          <p:nvPr/>
        </p:nvSpPr>
        <p:spPr>
          <a:xfrm>
            <a:off x="180531" y="6093370"/>
            <a:ext cx="3494844" cy="36005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sz="20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Beam test setup</a:t>
            </a:r>
            <a:endParaRPr lang="en-US" sz="2000" b="1" i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010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07950" y="912820"/>
                <a:ext cx="5616210" cy="5756268"/>
              </a:xfrm>
              <a:prstGeom prst="rect">
                <a:avLst/>
              </a:prstGeom>
              <a:noFill/>
            </p:spPr>
            <p:txBody>
              <a:bodyPr wrap="square" tIns="36000" bIns="36000" rtlCol="0" anchor="t" anchorCtr="0">
                <a:no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CRAM and BRAM cross-sections were measured using 30 MeV</a:t>
                </a:r>
                <a:r>
                  <a:rPr lang="en-US" sz="2000" b="1" baseline="30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1</a:t>
                </a:r>
                <a:r>
                  <a:rPr lang="en-US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 proton beam at LET of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</a:rPr>
                      <m:t>𝟏𝟒𝟖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𝑴𝒆𝑽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𝒎𝒈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pl-PL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pl-PL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pl-PL" sz="2000" b="1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Xilinx Kintex-7 325T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pl-PL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BRAM bits 16,404,480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pl-PL" sz="2000" dirty="0">
                    <a:solidFill>
                      <a:schemeClr val="tx2"/>
                    </a:solidFill>
                    <a:latin typeface="Calibri Light" panose="020F0302020204030204" pitchFamily="34" charset="0"/>
                  </a:rPr>
                  <a:t>CRAM bits 75,144,896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𝑪𝑹𝑨𝑴</m:t>
                        </m:r>
                      </m:sub>
                    </m:sSub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𝟓𝟐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𝟎𝟑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)∙</m:t>
                    </m:r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𝟏𝟓</m:t>
                        </m:r>
                      </m:sup>
                    </m:sSup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𝒄𝒎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𝒃𝒊𝒕</m:t>
                        </m:r>
                      </m:e>
                      <m:sup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US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0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𝑩</m:t>
                        </m:r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𝑹𝑨𝑴</m:t>
                        </m:r>
                      </m:sub>
                    </m:sSub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=(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0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𝟎𝟕</m:t>
                    </m:r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±</m:t>
                    </m:r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𝟎𝟖</m:t>
                    </m:r>
                    <m:r>
                      <a:rPr lang="en-US" sz="20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)∙</m:t>
                    </m:r>
                    <m:sSup>
                      <m:sSupPr>
                        <m:ctrlP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𝟏𝟓</m:t>
                        </m:r>
                      </m:sup>
                    </m:sSup>
                    <m:sSup>
                      <m:sSupPr>
                        <m:ctrlP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𝒄𝒎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sSup>
                      <m:sSupPr>
                        <m:ctrlP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𝒃𝒊𝒕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0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US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  <a:p>
                <a:endParaRPr lang="en-US" dirty="0"/>
              </a:p>
              <a:p>
                <a:r>
                  <a:rPr lang="en-US" dirty="0"/>
                  <a:t>The systematic error for the calculated cross-sections is 10%, due to the uncertainty in the flux measurement.</a:t>
                </a:r>
                <a:endParaRPr lang="en-US" sz="2000" b="1" dirty="0">
                  <a:solidFill>
                    <a:schemeClr val="tx2"/>
                  </a:solidFill>
                  <a:latin typeface="Calibri Light" panose="020F0302020204030204" pitchFamily="34" charset="0"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950" y="912820"/>
                <a:ext cx="5616210" cy="5756268"/>
              </a:xfrm>
              <a:prstGeom prst="rect">
                <a:avLst/>
              </a:prstGeom>
              <a:blipFill rotWithShape="0">
                <a:blip r:embed="rId3"/>
                <a:stretch>
                  <a:fillRect l="-977" t="-7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07380" y="44530"/>
            <a:ext cx="8928100" cy="432000"/>
          </a:xfrm>
          <a:prstGeom prst="rect">
            <a:avLst/>
          </a:prstGeom>
          <a:noFill/>
        </p:spPr>
        <p:txBody>
          <a:bodyPr wrap="square" tIns="36000" bIns="36000" rtlCol="0" anchor="ctr" anchorCtr="0">
            <a:noAutofit/>
          </a:bodyPr>
          <a:lstStyle/>
          <a:p>
            <a:r>
              <a:rPr lang="en-US" sz="2400" b="1" dirty="0">
                <a:latin typeface="Calibri Light" panose="020F0302020204030204" pitchFamily="34" charset="0"/>
              </a:rPr>
              <a:t>Xilinx Kintex-7 325T cross-section measurements</a:t>
            </a:r>
            <a:endParaRPr lang="en-US" sz="2400" dirty="0">
              <a:latin typeface="Calibri Light" panose="020F03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380" y="6259120"/>
            <a:ext cx="3096430" cy="338320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r>
              <a:rPr lang="pl-PL" sz="1400" b="1" baseline="30000" dirty="0">
                <a:solidFill>
                  <a:schemeClr val="tx2"/>
                </a:solidFill>
                <a:latin typeface="Calibri Light" panose="020F0302020204030204" pitchFamily="34" charset="0"/>
              </a:rPr>
              <a:t>1</a:t>
            </a:r>
            <a:r>
              <a:rPr lang="pl-PL" sz="1400" b="1" dirty="0">
                <a:solidFill>
                  <a:schemeClr val="tx2"/>
                </a:solidFill>
                <a:latin typeface="Calibri Light" panose="020F0302020204030204" pitchFamily="34" charset="0"/>
              </a:rPr>
              <a:t>at the surface of the FPGA</a:t>
            </a:r>
            <a:endParaRPr lang="en-US" sz="1400" b="1" baseline="30000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80" y="5682678"/>
            <a:ext cx="3050887" cy="482702"/>
          </a:xfrm>
          <a:prstGeom prst="rect">
            <a:avLst/>
          </a:prstGeom>
          <a:noFill/>
        </p:spPr>
        <p:txBody>
          <a:bodyPr wrap="none" tIns="36000" bIns="36000" rtlCol="0" anchor="ctr" anchorCtr="0">
            <a:noAutofit/>
          </a:bodyPr>
          <a:lstStyle/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Algorithm of measuring the number</a:t>
            </a:r>
          </a:p>
          <a:p>
            <a:pPr algn="ctr"/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 of </a:t>
            </a:r>
            <a:r>
              <a:rPr lang="pl-PL" sz="1600" b="1" i="1" dirty="0" err="1">
                <a:solidFill>
                  <a:schemeClr val="tx2"/>
                </a:solidFill>
                <a:latin typeface="Calibri Light" panose="020F0302020204030204" pitchFamily="34" charset="0"/>
              </a:rPr>
              <a:t>SEUs</a:t>
            </a:r>
            <a:r>
              <a:rPr lang="pl-PL" sz="1600" b="1" i="1" dirty="0">
                <a:solidFill>
                  <a:schemeClr val="tx2"/>
                </a:solidFill>
                <a:latin typeface="Calibri Light" panose="020F0302020204030204" pitchFamily="34" charset="0"/>
              </a:rPr>
              <a:t> in CRAM</a:t>
            </a:r>
            <a:endParaRPr lang="en-US" sz="1600" b="1" i="1" dirty="0">
              <a:solidFill>
                <a:schemeClr val="tx2"/>
              </a:solidFill>
              <a:latin typeface="Calibri Light" panose="020F03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4647" y="1367902"/>
            <a:ext cx="3024420" cy="43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552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iero Std">
      <a:dk1>
        <a:sysClr val="windowText" lastClr="000000"/>
      </a:dk1>
      <a:lt1>
        <a:sysClr val="window" lastClr="FFFFFF"/>
      </a:lt1>
      <a:dk2>
        <a:srgbClr val="3F3F3F"/>
      </a:dk2>
      <a:lt2>
        <a:srgbClr val="F8F8F8"/>
      </a:lt2>
      <a:accent1>
        <a:srgbClr val="DDDDDD"/>
      </a:accent1>
      <a:accent2>
        <a:srgbClr val="B2B2B2"/>
      </a:accent2>
      <a:accent3>
        <a:srgbClr val="FFC000"/>
      </a:accent3>
      <a:accent4>
        <a:srgbClr val="00B0F0"/>
      </a:accent4>
      <a:accent5>
        <a:srgbClr val="92D050"/>
      </a:accent5>
      <a:accent6>
        <a:srgbClr val="FF0000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9050"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36000" bIns="36000" rtlCol="0" anchor="ctr" anchorCtr="0">
        <a:noAutofit/>
      </a:bodyPr>
      <a:lstStyle>
        <a:defPPr>
          <a:defRPr sz="2400" b="1" dirty="0" smtClean="0">
            <a:solidFill>
              <a:schemeClr val="tx2"/>
            </a:solidFill>
            <a:latin typeface="Calibri Light" panose="020F030202020403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44183</TotalTime>
  <Words>1439</Words>
  <Application>Microsoft Office PowerPoint</Application>
  <PresentationFormat>Pokaz na ekranie (4:3)</PresentationFormat>
  <Paragraphs>190</Paragraphs>
  <Slides>24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Cambria Math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CERN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Piero Giubilato</dc:creator>
  <cp:lastModifiedBy>Krzysztof Sielewicz</cp:lastModifiedBy>
  <cp:revision>4045</cp:revision>
  <dcterms:created xsi:type="dcterms:W3CDTF">2013-05-06T18:33:37Z</dcterms:created>
  <dcterms:modified xsi:type="dcterms:W3CDTF">2019-02-20T15:52:12Z</dcterms:modified>
</cp:coreProperties>
</file>